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8D5FB-8916-466B-981C-56911BF494FB}" type="datetimeFigureOut">
              <a:rPr lang="en-US" smtClean="0"/>
              <a:pPr/>
              <a:t>05-Nov-14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6FFD2-4644-412E-8583-BB353FF8C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15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457200"/>
            <a:ext cx="4572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Line 6"/>
          <p:cNvSpPr>
            <a:spLocks noChangeShapeType="1"/>
          </p:cNvSpPr>
          <p:nvPr/>
        </p:nvSpPr>
        <p:spPr bwMode="auto">
          <a:xfrm flipH="1" flipV="1">
            <a:off x="4229100" y="2400300"/>
            <a:ext cx="2286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515100" y="2216150"/>
            <a:ext cx="1257300" cy="571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ＭＳ 明朝" pitchFamily="17" charset="-128"/>
                <a:cs typeface="Arial" pitchFamily="34" charset="0"/>
              </a:rPr>
              <a:t>Cryptosporidium</a:t>
            </a:r>
            <a:r>
              <a:rPr kumimoji="0" lang="en-US" altLang="ja-JP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ＭＳ 明朝" pitchFamily="17" charset="-128"/>
                <a:cs typeface="Arial" pitchFamily="34" charset="0"/>
              </a:rPr>
              <a:t> oocyst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2" name="Picture 8" descr="15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3733800"/>
            <a:ext cx="4572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6400800" y="50165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ＭＳ 明朝" pitchFamily="17" charset="-128"/>
                <a:cs typeface="Arial" pitchFamily="34" charset="0"/>
              </a:rPr>
              <a:t>Giardia </a:t>
            </a:r>
            <a:r>
              <a:rPr kumimoji="0" lang="en-US" altLang="ja-JP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ＭＳ 明朝" pitchFamily="17" charset="-128"/>
                <a:cs typeface="Arial" pitchFamily="34" charset="0"/>
              </a:rPr>
              <a:t>cyst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447800" y="6477000"/>
            <a:ext cx="495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863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Cyst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of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Giardia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(×100) under microscope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66800" y="3105835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Oocyst</a:t>
            </a:r>
            <a:r>
              <a:rPr lang="en-US" b="1" dirty="0" smtClean="0"/>
              <a:t> </a:t>
            </a:r>
            <a:r>
              <a:rPr lang="en-US" b="1" dirty="0"/>
              <a:t>of </a:t>
            </a:r>
            <a:r>
              <a:rPr lang="en-US" b="1" i="1" dirty="0"/>
              <a:t>Cryptosporidium</a:t>
            </a:r>
            <a:r>
              <a:rPr lang="en-US" b="1" dirty="0"/>
              <a:t> (× 400) under microscope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685800"/>
          <a:ext cx="6400800" cy="5029200"/>
        </p:xfrm>
        <a:graphic>
          <a:graphicData uri="http://schemas.openxmlformats.org/drawingml/2006/table">
            <a:tbl>
              <a:tblPr/>
              <a:tblGrid>
                <a:gridCol w="568960"/>
                <a:gridCol w="1137920"/>
                <a:gridCol w="1849120"/>
                <a:gridCol w="1422400"/>
                <a:gridCol w="1422400"/>
              </a:tblGrid>
              <a:tr h="3592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ＭＳ 明朝"/>
                          <a:cs typeface="Times New Roman"/>
                        </a:rPr>
                        <a:t>No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Township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4572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Village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No. of Cattle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No. of Sample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5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Yamethin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Ta Back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Kar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Shwe</a:t>
                      </a: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 Dar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Thar</a:t>
                      </a: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 Si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Shwe</a:t>
                      </a: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 Dar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Gue</a:t>
                      </a: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Khore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The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Kwe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A Lai </a:t>
                      </a:r>
                      <a:r>
                        <a:rPr lang="en-US" sz="1400" dirty="0" err="1">
                          <a:latin typeface="Times New Roman"/>
                          <a:ea typeface="ＭＳ 明朝"/>
                          <a:cs typeface="Times New Roman"/>
                        </a:rPr>
                        <a:t>Khone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In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712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833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1,242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499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1,972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4,974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13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16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23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37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92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5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Pyawbwe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Fat Taw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Nyaung Shwe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Ywa Ma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Out Sar New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Chaung Ma Gyi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Yan Aung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1,948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1,746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1,445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1,931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2,220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1,950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36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33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27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36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41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22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21,472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400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52400"/>
            <a:ext cx="291618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Stratified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random sampling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599" y="2514600"/>
          <a:ext cx="6781801" cy="3429000"/>
        </p:xfrm>
        <a:graphic>
          <a:graphicData uri="http://schemas.openxmlformats.org/drawingml/2006/table">
            <a:tbl>
              <a:tblPr/>
              <a:tblGrid>
                <a:gridCol w="499435"/>
                <a:gridCol w="1708593"/>
                <a:gridCol w="2365745"/>
                <a:gridCol w="2208028"/>
              </a:tblGrid>
              <a:tr h="1371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ＭＳ 明朝"/>
                          <a:cs typeface="Times New Roman"/>
                        </a:rPr>
                        <a:t>No.</a:t>
                      </a:r>
                      <a:endParaRPr lang="en-US" sz="1400" dirty="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Age of cattle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No.of faecal samples collected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from Yamethin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 township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No. of faecal samples collected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ＭＳ 明朝"/>
                          <a:cs typeface="Times New Roman"/>
                        </a:rPr>
                        <a:t>from Pyawbwe township</a:t>
                      </a:r>
                      <a:endParaRPr lang="en-US" sz="1400">
                        <a:latin typeface="Times New Roman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≤5 months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25(13%)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31 (15%)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6 months – 2 year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66 (35%)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59 (28%)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&gt;2 year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100(52%)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119 (57%)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ＭＳ 明朝"/>
                          <a:cs typeface="Times New Roman"/>
                        </a:rPr>
                        <a:t>191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ＭＳ 明朝"/>
                          <a:cs typeface="Times New Roman"/>
                        </a:rPr>
                        <a:t>209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066800" y="1752600"/>
            <a:ext cx="765062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Number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of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faecal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 samples collected from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Yamethin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 and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Pyawbwe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 townships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165</Words>
  <Application>Microsoft Office PowerPoint</Application>
  <PresentationFormat>On-screen Show (4:3)</PresentationFormat>
  <Paragraphs>76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mg sb</dc:creator>
  <cp:lastModifiedBy>mg sb</cp:lastModifiedBy>
  <cp:revision>5</cp:revision>
  <dcterms:created xsi:type="dcterms:W3CDTF">2014-10-30T06:29:56Z</dcterms:created>
  <dcterms:modified xsi:type="dcterms:W3CDTF">2014-11-05T01:24:51Z</dcterms:modified>
</cp:coreProperties>
</file>