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1A65B-3AA1-41CC-92BE-DEA2ACDAC20B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12CE6-779C-4D5D-BFDE-FF582B651E7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692E4-0ABD-4209-90A7-12478960FFA1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849A26-DB4A-4978-BA7D-E45701B3E1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49A26-DB4A-4978-BA7D-E45701B3E12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49A26-DB4A-4978-BA7D-E45701B3E12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49A26-DB4A-4978-BA7D-E45701B3E12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49A26-DB4A-4978-BA7D-E45701B3E12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3E95E-5F4A-4287-95E7-693B82B2D2E4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D8EF1-96C6-4276-901F-2166D8545A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 txBox="1">
            <a:spLocks/>
          </p:cNvSpPr>
          <p:nvPr/>
        </p:nvSpPr>
        <p:spPr>
          <a:xfrm>
            <a:off x="457200" y="2286000"/>
            <a:ext cx="8229600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Dr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Mithilesh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Singh (Scientist, SS)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Immunology Section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Indian Veterinary Research Institute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Izatnagar</a:t>
            </a:r>
            <a:r>
              <a:rPr lang="en-US" sz="48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Bareilly-243122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India</a:t>
            </a:r>
            <a:endParaRPr kumimoji="0" lang="ar-SA" sz="4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066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Immunohistochemistry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438400" y="274638"/>
            <a:ext cx="3581400" cy="7159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PAP Method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Sternberger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et al)</a:t>
            </a:r>
            <a:endParaRPr lang="en-US" sz="1600" b="1" dirty="0"/>
          </a:p>
        </p:txBody>
      </p:sp>
      <p:grpSp>
        <p:nvGrpSpPr>
          <p:cNvPr id="60" name="Group 9"/>
          <p:cNvGrpSpPr>
            <a:grpSpLocks/>
          </p:cNvGrpSpPr>
          <p:nvPr/>
        </p:nvGrpSpPr>
        <p:grpSpPr bwMode="auto">
          <a:xfrm>
            <a:off x="1524000" y="2057400"/>
            <a:ext cx="2057400" cy="1524000"/>
            <a:chOff x="672" y="2544"/>
            <a:chExt cx="1056" cy="864"/>
          </a:xfrm>
        </p:grpSpPr>
        <p:grpSp>
          <p:nvGrpSpPr>
            <p:cNvPr id="61" name="Group 10"/>
            <p:cNvGrpSpPr>
              <a:grpSpLocks/>
            </p:cNvGrpSpPr>
            <p:nvPr/>
          </p:nvGrpSpPr>
          <p:grpSpPr bwMode="auto">
            <a:xfrm>
              <a:off x="960" y="2544"/>
              <a:ext cx="456" cy="864"/>
              <a:chOff x="960" y="2544"/>
              <a:chExt cx="456" cy="864"/>
            </a:xfrm>
          </p:grpSpPr>
          <p:grpSp>
            <p:nvGrpSpPr>
              <p:cNvPr id="63" name="Group 11"/>
              <p:cNvGrpSpPr>
                <a:grpSpLocks/>
              </p:cNvGrpSpPr>
              <p:nvPr/>
            </p:nvGrpSpPr>
            <p:grpSpPr bwMode="auto">
              <a:xfrm>
                <a:off x="1224" y="3216"/>
                <a:ext cx="192" cy="192"/>
                <a:chOff x="1584" y="2400"/>
                <a:chExt cx="192" cy="192"/>
              </a:xfrm>
            </p:grpSpPr>
            <p:sp>
              <p:nvSpPr>
                <p:cNvPr id="77" name="Line 12"/>
                <p:cNvSpPr>
                  <a:spLocks noChangeShapeType="1"/>
                </p:cNvSpPr>
                <p:nvPr/>
              </p:nvSpPr>
              <p:spPr bwMode="auto">
                <a:xfrm flipH="1">
                  <a:off x="1584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8" name="Line 13"/>
                <p:cNvSpPr>
                  <a:spLocks noChangeShapeType="1"/>
                </p:cNvSpPr>
                <p:nvPr/>
              </p:nvSpPr>
              <p:spPr bwMode="auto">
                <a:xfrm>
                  <a:off x="1680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14"/>
              <p:cNvGrpSpPr>
                <a:grpSpLocks/>
              </p:cNvGrpSpPr>
              <p:nvPr/>
            </p:nvGrpSpPr>
            <p:grpSpPr bwMode="auto">
              <a:xfrm>
                <a:off x="960" y="2544"/>
                <a:ext cx="408" cy="864"/>
                <a:chOff x="960" y="2544"/>
                <a:chExt cx="408" cy="864"/>
              </a:xfrm>
            </p:grpSpPr>
            <p:grpSp>
              <p:nvGrpSpPr>
                <p:cNvPr id="65" name="Group 15"/>
                <p:cNvGrpSpPr>
                  <a:grpSpLocks/>
                </p:cNvGrpSpPr>
                <p:nvPr/>
              </p:nvGrpSpPr>
              <p:grpSpPr bwMode="auto">
                <a:xfrm>
                  <a:off x="960" y="3216"/>
                  <a:ext cx="192" cy="192"/>
                  <a:chOff x="1584" y="2400"/>
                  <a:chExt cx="192" cy="192"/>
                </a:xfrm>
              </p:grpSpPr>
              <p:sp>
                <p:nvSpPr>
                  <p:cNvPr id="75" name="Line 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4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76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66" name="Group 18"/>
                <p:cNvGrpSpPr>
                  <a:grpSpLocks/>
                </p:cNvGrpSpPr>
                <p:nvPr/>
              </p:nvGrpSpPr>
              <p:grpSpPr bwMode="auto">
                <a:xfrm>
                  <a:off x="1008" y="2544"/>
                  <a:ext cx="360" cy="624"/>
                  <a:chOff x="864" y="2544"/>
                  <a:chExt cx="360" cy="624"/>
                </a:xfrm>
              </p:grpSpPr>
              <p:sp>
                <p:nvSpPr>
                  <p:cNvPr id="67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3008"/>
                    <a:ext cx="104" cy="160"/>
                  </a:xfrm>
                  <a:prstGeom prst="line">
                    <a:avLst/>
                  </a:prstGeom>
                  <a:noFill/>
                  <a:ln w="57150">
                    <a:solidFill>
                      <a:srgbClr val="3399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6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864" y="2544"/>
                    <a:ext cx="360" cy="624"/>
                    <a:chOff x="864" y="2544"/>
                    <a:chExt cx="360" cy="624"/>
                  </a:xfrm>
                </p:grpSpPr>
                <p:grpSp>
                  <p:nvGrpSpPr>
                    <p:cNvPr id="69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2" y="2544"/>
                      <a:ext cx="104" cy="624"/>
                      <a:chOff x="1048" y="1872"/>
                      <a:chExt cx="104" cy="624"/>
                    </a:xfrm>
                  </p:grpSpPr>
                  <p:sp>
                    <p:nvSpPr>
                      <p:cNvPr id="73" name="Line 22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1872"/>
                        <a:ext cx="0" cy="48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74" name="Line 2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2336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70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20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1" name="Line 2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16" y="2544"/>
                      <a:ext cx="0" cy="48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72" name="Line 2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672" y="3408"/>
              <a:ext cx="1056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9" name="Group 28"/>
          <p:cNvGrpSpPr>
            <a:grpSpLocks/>
          </p:cNvGrpSpPr>
          <p:nvPr/>
        </p:nvGrpSpPr>
        <p:grpSpPr bwMode="auto">
          <a:xfrm rot="5400000">
            <a:off x="7677150" y="1200150"/>
            <a:ext cx="647700" cy="1066800"/>
            <a:chOff x="1920" y="1872"/>
            <a:chExt cx="360" cy="624"/>
          </a:xfrm>
        </p:grpSpPr>
        <p:sp>
          <p:nvSpPr>
            <p:cNvPr id="80" name="Line 29"/>
            <p:cNvSpPr>
              <a:spLocks noChangeShapeType="1"/>
            </p:cNvSpPr>
            <p:nvPr/>
          </p:nvSpPr>
          <p:spPr bwMode="auto">
            <a:xfrm flipH="1">
              <a:off x="1968" y="2336"/>
              <a:ext cx="104" cy="160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1" name="Group 30"/>
            <p:cNvGrpSpPr>
              <a:grpSpLocks/>
            </p:cNvGrpSpPr>
            <p:nvPr/>
          </p:nvGrpSpPr>
          <p:grpSpPr bwMode="auto">
            <a:xfrm>
              <a:off x="1920" y="1872"/>
              <a:ext cx="360" cy="624"/>
              <a:chOff x="1920" y="1872"/>
              <a:chExt cx="360" cy="624"/>
            </a:xfrm>
          </p:grpSpPr>
          <p:grpSp>
            <p:nvGrpSpPr>
              <p:cNvPr id="82" name="Group 31"/>
              <p:cNvGrpSpPr>
                <a:grpSpLocks/>
              </p:cNvGrpSpPr>
              <p:nvPr/>
            </p:nvGrpSpPr>
            <p:grpSpPr bwMode="auto">
              <a:xfrm>
                <a:off x="2128" y="1872"/>
                <a:ext cx="104" cy="624"/>
                <a:chOff x="1048" y="1872"/>
                <a:chExt cx="104" cy="624"/>
              </a:xfrm>
            </p:grpSpPr>
            <p:sp>
              <p:nvSpPr>
                <p:cNvPr id="86" name="Line 32"/>
                <p:cNvSpPr>
                  <a:spLocks noChangeShapeType="1"/>
                </p:cNvSpPr>
                <p:nvPr/>
              </p:nvSpPr>
              <p:spPr bwMode="auto">
                <a:xfrm>
                  <a:off x="1048" y="1872"/>
                  <a:ext cx="0" cy="48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7" name="Line 33"/>
                <p:cNvSpPr>
                  <a:spLocks noChangeShapeType="1"/>
                </p:cNvSpPr>
                <p:nvPr/>
              </p:nvSpPr>
              <p:spPr bwMode="auto">
                <a:xfrm>
                  <a:off x="1048" y="2336"/>
                  <a:ext cx="104" cy="16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3" name="Line 34"/>
              <p:cNvSpPr>
                <a:spLocks noChangeShapeType="1"/>
              </p:cNvSpPr>
              <p:nvPr/>
            </p:nvSpPr>
            <p:spPr bwMode="auto">
              <a:xfrm>
                <a:off x="2176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Line 35"/>
              <p:cNvSpPr>
                <a:spLocks noChangeShapeType="1"/>
              </p:cNvSpPr>
              <p:nvPr/>
            </p:nvSpPr>
            <p:spPr bwMode="auto">
              <a:xfrm flipH="1">
                <a:off x="2072" y="1872"/>
                <a:ext cx="0" cy="48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Line 36"/>
              <p:cNvSpPr>
                <a:spLocks noChangeShapeType="1"/>
              </p:cNvSpPr>
              <p:nvPr/>
            </p:nvSpPr>
            <p:spPr bwMode="auto">
              <a:xfrm flipH="1">
                <a:off x="1920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8" name="Group 37"/>
          <p:cNvGrpSpPr>
            <a:grpSpLocks/>
          </p:cNvGrpSpPr>
          <p:nvPr/>
        </p:nvGrpSpPr>
        <p:grpSpPr bwMode="auto">
          <a:xfrm>
            <a:off x="3962400" y="2133600"/>
            <a:ext cx="2057400" cy="1447800"/>
            <a:chOff x="672" y="2544"/>
            <a:chExt cx="1056" cy="864"/>
          </a:xfrm>
        </p:grpSpPr>
        <p:grpSp>
          <p:nvGrpSpPr>
            <p:cNvPr id="89" name="Group 38"/>
            <p:cNvGrpSpPr>
              <a:grpSpLocks/>
            </p:cNvGrpSpPr>
            <p:nvPr/>
          </p:nvGrpSpPr>
          <p:grpSpPr bwMode="auto">
            <a:xfrm>
              <a:off x="960" y="2544"/>
              <a:ext cx="456" cy="864"/>
              <a:chOff x="960" y="2544"/>
              <a:chExt cx="456" cy="864"/>
            </a:xfrm>
          </p:grpSpPr>
          <p:grpSp>
            <p:nvGrpSpPr>
              <p:cNvPr id="91" name="Group 39"/>
              <p:cNvGrpSpPr>
                <a:grpSpLocks/>
              </p:cNvGrpSpPr>
              <p:nvPr/>
            </p:nvGrpSpPr>
            <p:grpSpPr bwMode="auto">
              <a:xfrm>
                <a:off x="1224" y="3216"/>
                <a:ext cx="192" cy="192"/>
                <a:chOff x="1584" y="2400"/>
                <a:chExt cx="192" cy="192"/>
              </a:xfrm>
            </p:grpSpPr>
            <p:sp>
              <p:nvSpPr>
                <p:cNvPr id="105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584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" name="Line 41"/>
                <p:cNvSpPr>
                  <a:spLocks noChangeShapeType="1"/>
                </p:cNvSpPr>
                <p:nvPr/>
              </p:nvSpPr>
              <p:spPr bwMode="auto">
                <a:xfrm>
                  <a:off x="1680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92" name="Group 42"/>
              <p:cNvGrpSpPr>
                <a:grpSpLocks/>
              </p:cNvGrpSpPr>
              <p:nvPr/>
            </p:nvGrpSpPr>
            <p:grpSpPr bwMode="auto">
              <a:xfrm>
                <a:off x="960" y="2544"/>
                <a:ext cx="408" cy="864"/>
                <a:chOff x="960" y="2544"/>
                <a:chExt cx="408" cy="864"/>
              </a:xfrm>
            </p:grpSpPr>
            <p:grpSp>
              <p:nvGrpSpPr>
                <p:cNvPr id="93" name="Group 43"/>
                <p:cNvGrpSpPr>
                  <a:grpSpLocks/>
                </p:cNvGrpSpPr>
                <p:nvPr/>
              </p:nvGrpSpPr>
              <p:grpSpPr bwMode="auto">
                <a:xfrm>
                  <a:off x="960" y="3216"/>
                  <a:ext cx="192" cy="192"/>
                  <a:chOff x="1584" y="2400"/>
                  <a:chExt cx="192" cy="192"/>
                </a:xfrm>
              </p:grpSpPr>
              <p:sp>
                <p:nvSpPr>
                  <p:cNvPr id="103" name="Line 4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4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4" name="Group 46"/>
                <p:cNvGrpSpPr>
                  <a:grpSpLocks/>
                </p:cNvGrpSpPr>
                <p:nvPr/>
              </p:nvGrpSpPr>
              <p:grpSpPr bwMode="auto">
                <a:xfrm>
                  <a:off x="1008" y="2544"/>
                  <a:ext cx="360" cy="624"/>
                  <a:chOff x="864" y="2544"/>
                  <a:chExt cx="360" cy="624"/>
                </a:xfrm>
              </p:grpSpPr>
              <p:sp>
                <p:nvSpPr>
                  <p:cNvPr id="95" name="Line 4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3008"/>
                    <a:ext cx="104" cy="160"/>
                  </a:xfrm>
                  <a:prstGeom prst="line">
                    <a:avLst/>
                  </a:prstGeom>
                  <a:noFill/>
                  <a:ln w="57150">
                    <a:solidFill>
                      <a:srgbClr val="3399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96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864" y="2544"/>
                    <a:ext cx="360" cy="624"/>
                    <a:chOff x="864" y="2544"/>
                    <a:chExt cx="360" cy="624"/>
                  </a:xfrm>
                </p:grpSpPr>
                <p:grpSp>
                  <p:nvGrpSpPr>
                    <p:cNvPr id="97" name="Group 4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2" y="2544"/>
                      <a:ext cx="104" cy="624"/>
                      <a:chOff x="1048" y="1872"/>
                      <a:chExt cx="104" cy="624"/>
                    </a:xfrm>
                  </p:grpSpPr>
                  <p:sp>
                    <p:nvSpPr>
                      <p:cNvPr id="101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1872"/>
                        <a:ext cx="0" cy="48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02" name="Line 5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2336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98" name="Line 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20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Line 5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16" y="2544"/>
                      <a:ext cx="0" cy="48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0" name="Line 5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90" name="Line 55"/>
            <p:cNvSpPr>
              <a:spLocks noChangeShapeType="1"/>
            </p:cNvSpPr>
            <p:nvPr/>
          </p:nvSpPr>
          <p:spPr bwMode="auto">
            <a:xfrm>
              <a:off x="672" y="3408"/>
              <a:ext cx="1056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7" name="Group 57"/>
          <p:cNvGrpSpPr>
            <a:grpSpLocks/>
          </p:cNvGrpSpPr>
          <p:nvPr/>
        </p:nvGrpSpPr>
        <p:grpSpPr bwMode="auto">
          <a:xfrm>
            <a:off x="6553200" y="2057400"/>
            <a:ext cx="1981200" cy="1524000"/>
            <a:chOff x="672" y="2544"/>
            <a:chExt cx="1056" cy="864"/>
          </a:xfrm>
        </p:grpSpPr>
        <p:grpSp>
          <p:nvGrpSpPr>
            <p:cNvPr id="108" name="Group 58"/>
            <p:cNvGrpSpPr>
              <a:grpSpLocks/>
            </p:cNvGrpSpPr>
            <p:nvPr/>
          </p:nvGrpSpPr>
          <p:grpSpPr bwMode="auto">
            <a:xfrm>
              <a:off x="960" y="2544"/>
              <a:ext cx="456" cy="864"/>
              <a:chOff x="960" y="2544"/>
              <a:chExt cx="456" cy="864"/>
            </a:xfrm>
          </p:grpSpPr>
          <p:grpSp>
            <p:nvGrpSpPr>
              <p:cNvPr id="110" name="Group 59"/>
              <p:cNvGrpSpPr>
                <a:grpSpLocks/>
              </p:cNvGrpSpPr>
              <p:nvPr/>
            </p:nvGrpSpPr>
            <p:grpSpPr bwMode="auto">
              <a:xfrm>
                <a:off x="1224" y="3216"/>
                <a:ext cx="192" cy="192"/>
                <a:chOff x="1584" y="2400"/>
                <a:chExt cx="192" cy="192"/>
              </a:xfrm>
            </p:grpSpPr>
            <p:sp>
              <p:nvSpPr>
                <p:cNvPr id="124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1584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5" name="Line 61"/>
                <p:cNvSpPr>
                  <a:spLocks noChangeShapeType="1"/>
                </p:cNvSpPr>
                <p:nvPr/>
              </p:nvSpPr>
              <p:spPr bwMode="auto">
                <a:xfrm>
                  <a:off x="1680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11" name="Group 62"/>
              <p:cNvGrpSpPr>
                <a:grpSpLocks/>
              </p:cNvGrpSpPr>
              <p:nvPr/>
            </p:nvGrpSpPr>
            <p:grpSpPr bwMode="auto">
              <a:xfrm>
                <a:off x="960" y="2544"/>
                <a:ext cx="408" cy="864"/>
                <a:chOff x="960" y="2544"/>
                <a:chExt cx="408" cy="864"/>
              </a:xfrm>
            </p:grpSpPr>
            <p:grpSp>
              <p:nvGrpSpPr>
                <p:cNvPr id="112" name="Group 63"/>
                <p:cNvGrpSpPr>
                  <a:grpSpLocks/>
                </p:cNvGrpSpPr>
                <p:nvPr/>
              </p:nvGrpSpPr>
              <p:grpSpPr bwMode="auto">
                <a:xfrm>
                  <a:off x="960" y="3216"/>
                  <a:ext cx="192" cy="192"/>
                  <a:chOff x="1584" y="2400"/>
                  <a:chExt cx="192" cy="192"/>
                </a:xfrm>
              </p:grpSpPr>
              <p:sp>
                <p:nvSpPr>
                  <p:cNvPr id="122" name="Line 6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4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23" name="Line 65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3" name="Group 66"/>
                <p:cNvGrpSpPr>
                  <a:grpSpLocks/>
                </p:cNvGrpSpPr>
                <p:nvPr/>
              </p:nvGrpSpPr>
              <p:grpSpPr bwMode="auto">
                <a:xfrm>
                  <a:off x="1008" y="2544"/>
                  <a:ext cx="360" cy="624"/>
                  <a:chOff x="864" y="2544"/>
                  <a:chExt cx="360" cy="624"/>
                </a:xfrm>
              </p:grpSpPr>
              <p:sp>
                <p:nvSpPr>
                  <p:cNvPr id="114" name="Line 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3008"/>
                    <a:ext cx="104" cy="160"/>
                  </a:xfrm>
                  <a:prstGeom prst="line">
                    <a:avLst/>
                  </a:prstGeom>
                  <a:noFill/>
                  <a:ln w="57150">
                    <a:solidFill>
                      <a:srgbClr val="339966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15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864" y="2544"/>
                    <a:ext cx="360" cy="624"/>
                    <a:chOff x="864" y="2544"/>
                    <a:chExt cx="360" cy="624"/>
                  </a:xfrm>
                </p:grpSpPr>
                <p:grpSp>
                  <p:nvGrpSpPr>
                    <p:cNvPr id="116" name="Group 6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2" y="2544"/>
                      <a:ext cx="104" cy="624"/>
                      <a:chOff x="1048" y="1872"/>
                      <a:chExt cx="104" cy="624"/>
                    </a:xfrm>
                  </p:grpSpPr>
                  <p:sp>
                    <p:nvSpPr>
                      <p:cNvPr id="120" name="Line 7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1872"/>
                        <a:ext cx="0" cy="48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121" name="Line 7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2336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339966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17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20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8" name="Line 73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16" y="2544"/>
                      <a:ext cx="0" cy="48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19" name="Line 7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339966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109" name="Line 75"/>
            <p:cNvSpPr>
              <a:spLocks noChangeShapeType="1"/>
            </p:cNvSpPr>
            <p:nvPr/>
          </p:nvSpPr>
          <p:spPr bwMode="auto">
            <a:xfrm>
              <a:off x="672" y="3408"/>
              <a:ext cx="1056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76"/>
          <p:cNvGrpSpPr>
            <a:grpSpLocks/>
          </p:cNvGrpSpPr>
          <p:nvPr/>
        </p:nvGrpSpPr>
        <p:grpSpPr bwMode="auto">
          <a:xfrm rot="5400000">
            <a:off x="5162550" y="1276350"/>
            <a:ext cx="647700" cy="1066800"/>
            <a:chOff x="1920" y="1872"/>
            <a:chExt cx="360" cy="624"/>
          </a:xfrm>
        </p:grpSpPr>
        <p:sp>
          <p:nvSpPr>
            <p:cNvPr id="127" name="Line 77"/>
            <p:cNvSpPr>
              <a:spLocks noChangeShapeType="1"/>
            </p:cNvSpPr>
            <p:nvPr/>
          </p:nvSpPr>
          <p:spPr bwMode="auto">
            <a:xfrm flipH="1">
              <a:off x="1968" y="2336"/>
              <a:ext cx="104" cy="160"/>
            </a:xfrm>
            <a:prstGeom prst="line">
              <a:avLst/>
            </a:prstGeom>
            <a:noFill/>
            <a:ln w="57150">
              <a:solidFill>
                <a:srgbClr val="FF99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8" name="Group 78"/>
            <p:cNvGrpSpPr>
              <a:grpSpLocks/>
            </p:cNvGrpSpPr>
            <p:nvPr/>
          </p:nvGrpSpPr>
          <p:grpSpPr bwMode="auto">
            <a:xfrm>
              <a:off x="1920" y="1872"/>
              <a:ext cx="360" cy="624"/>
              <a:chOff x="1920" y="1872"/>
              <a:chExt cx="360" cy="624"/>
            </a:xfrm>
          </p:grpSpPr>
          <p:grpSp>
            <p:nvGrpSpPr>
              <p:cNvPr id="129" name="Group 79"/>
              <p:cNvGrpSpPr>
                <a:grpSpLocks/>
              </p:cNvGrpSpPr>
              <p:nvPr/>
            </p:nvGrpSpPr>
            <p:grpSpPr bwMode="auto">
              <a:xfrm>
                <a:off x="2128" y="1872"/>
                <a:ext cx="104" cy="624"/>
                <a:chOff x="1048" y="1872"/>
                <a:chExt cx="104" cy="624"/>
              </a:xfrm>
            </p:grpSpPr>
            <p:sp>
              <p:nvSpPr>
                <p:cNvPr id="133" name="Line 80"/>
                <p:cNvSpPr>
                  <a:spLocks noChangeShapeType="1"/>
                </p:cNvSpPr>
                <p:nvPr/>
              </p:nvSpPr>
              <p:spPr bwMode="auto">
                <a:xfrm>
                  <a:off x="1048" y="1872"/>
                  <a:ext cx="0" cy="48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4" name="Line 81"/>
                <p:cNvSpPr>
                  <a:spLocks noChangeShapeType="1"/>
                </p:cNvSpPr>
                <p:nvPr/>
              </p:nvSpPr>
              <p:spPr bwMode="auto">
                <a:xfrm>
                  <a:off x="1048" y="2336"/>
                  <a:ext cx="104" cy="16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0" name="Line 82"/>
              <p:cNvSpPr>
                <a:spLocks noChangeShapeType="1"/>
              </p:cNvSpPr>
              <p:nvPr/>
            </p:nvSpPr>
            <p:spPr bwMode="auto">
              <a:xfrm>
                <a:off x="2176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Line 83"/>
              <p:cNvSpPr>
                <a:spLocks noChangeShapeType="1"/>
              </p:cNvSpPr>
              <p:nvPr/>
            </p:nvSpPr>
            <p:spPr bwMode="auto">
              <a:xfrm flipH="1">
                <a:off x="2072" y="1872"/>
                <a:ext cx="0" cy="48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Line 84"/>
              <p:cNvSpPr>
                <a:spLocks noChangeShapeType="1"/>
              </p:cNvSpPr>
              <p:nvPr/>
            </p:nvSpPr>
            <p:spPr bwMode="auto">
              <a:xfrm flipH="1">
                <a:off x="1920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35" name="Group 110"/>
          <p:cNvGrpSpPr>
            <a:grpSpLocks/>
          </p:cNvGrpSpPr>
          <p:nvPr/>
        </p:nvGrpSpPr>
        <p:grpSpPr bwMode="auto">
          <a:xfrm rot="10800000">
            <a:off x="7200900" y="304800"/>
            <a:ext cx="647700" cy="1066800"/>
            <a:chOff x="1920" y="1872"/>
            <a:chExt cx="360" cy="624"/>
          </a:xfrm>
        </p:grpSpPr>
        <p:sp>
          <p:nvSpPr>
            <p:cNvPr id="136" name="Line 111"/>
            <p:cNvSpPr>
              <a:spLocks noChangeShapeType="1"/>
            </p:cNvSpPr>
            <p:nvPr/>
          </p:nvSpPr>
          <p:spPr bwMode="auto">
            <a:xfrm flipH="1">
              <a:off x="1968" y="2336"/>
              <a:ext cx="104" cy="16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7" name="Group 112"/>
            <p:cNvGrpSpPr>
              <a:grpSpLocks/>
            </p:cNvGrpSpPr>
            <p:nvPr/>
          </p:nvGrpSpPr>
          <p:grpSpPr bwMode="auto">
            <a:xfrm>
              <a:off x="1920" y="1872"/>
              <a:ext cx="360" cy="624"/>
              <a:chOff x="1920" y="1872"/>
              <a:chExt cx="360" cy="624"/>
            </a:xfrm>
          </p:grpSpPr>
          <p:grpSp>
            <p:nvGrpSpPr>
              <p:cNvPr id="138" name="Group 113"/>
              <p:cNvGrpSpPr>
                <a:grpSpLocks/>
              </p:cNvGrpSpPr>
              <p:nvPr/>
            </p:nvGrpSpPr>
            <p:grpSpPr bwMode="auto">
              <a:xfrm>
                <a:off x="2128" y="1872"/>
                <a:ext cx="104" cy="624"/>
                <a:chOff x="1048" y="1872"/>
                <a:chExt cx="104" cy="624"/>
              </a:xfrm>
            </p:grpSpPr>
            <p:sp>
              <p:nvSpPr>
                <p:cNvPr id="142" name="Line 114"/>
                <p:cNvSpPr>
                  <a:spLocks noChangeShapeType="1"/>
                </p:cNvSpPr>
                <p:nvPr/>
              </p:nvSpPr>
              <p:spPr bwMode="auto">
                <a:xfrm>
                  <a:off x="1048" y="1872"/>
                  <a:ext cx="0" cy="480"/>
                </a:xfrm>
                <a:prstGeom prst="line">
                  <a:avLst/>
                </a:prstGeom>
                <a:noFill/>
                <a:ln w="57150">
                  <a:solidFill>
                    <a:srgbClr val="33996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3" name="Line 115"/>
                <p:cNvSpPr>
                  <a:spLocks noChangeShapeType="1"/>
                </p:cNvSpPr>
                <p:nvPr/>
              </p:nvSpPr>
              <p:spPr bwMode="auto">
                <a:xfrm>
                  <a:off x="1048" y="2336"/>
                  <a:ext cx="104" cy="160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9" name="Line 116"/>
              <p:cNvSpPr>
                <a:spLocks noChangeShapeType="1"/>
              </p:cNvSpPr>
              <p:nvPr/>
            </p:nvSpPr>
            <p:spPr bwMode="auto">
              <a:xfrm>
                <a:off x="2176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Line 117"/>
              <p:cNvSpPr>
                <a:spLocks noChangeShapeType="1"/>
              </p:cNvSpPr>
              <p:nvPr/>
            </p:nvSpPr>
            <p:spPr bwMode="auto">
              <a:xfrm flipH="1">
                <a:off x="2072" y="1872"/>
                <a:ext cx="0" cy="480"/>
              </a:xfrm>
              <a:prstGeom prst="line">
                <a:avLst/>
              </a:prstGeom>
              <a:noFill/>
              <a:ln w="57150">
                <a:solidFill>
                  <a:srgbClr val="3399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Line 118"/>
              <p:cNvSpPr>
                <a:spLocks noChangeShapeType="1"/>
              </p:cNvSpPr>
              <p:nvPr/>
            </p:nvSpPr>
            <p:spPr bwMode="auto">
              <a:xfrm flipH="1">
                <a:off x="1920" y="2320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4" name="Title 5"/>
          <p:cNvSpPr txBox="1">
            <a:spLocks/>
          </p:cNvSpPr>
          <p:nvPr/>
        </p:nvSpPr>
        <p:spPr>
          <a:xfrm>
            <a:off x="2362200" y="3779838"/>
            <a:ext cx="3581400" cy="7159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ABC/SP Method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5" name="Picture 61" descr="PD-Figure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498975"/>
            <a:ext cx="6629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477000" cy="8683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Counterstaining &amp; Slide mounting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572000"/>
          </a:xfrm>
        </p:spPr>
        <p:txBody>
          <a:bodyPr>
            <a:normAutofit/>
          </a:bodyPr>
          <a:lstStyle/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Counter stain provides the contrast that helps the primary stain stand out.</a:t>
            </a:r>
          </a:p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Many counter stain show specificity for discrete cellular compartments while others will stain the whole cell.</a:t>
            </a:r>
          </a:p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Slide mounting is a process of preserving the completely stained slides for future work or to prevent enzymatic product solubilization or fluorophore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photobleaching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Slide interpretation is vital step in IHC test which is done by examining the slide under the appropriate magnification of light microscope.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133600" y="274638"/>
            <a:ext cx="5029200" cy="8683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Factors affecting IHC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572000"/>
          </a:xfrm>
        </p:spPr>
        <p:txBody>
          <a:bodyPr>
            <a:normAutofit/>
          </a:bodyPr>
          <a:lstStyle/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Specimen fixation</a:t>
            </a:r>
          </a:p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Duration of fixation</a:t>
            </a:r>
          </a:p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Specimen processing</a:t>
            </a:r>
          </a:p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Antigen retrieval method</a:t>
            </a:r>
          </a:p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Concentration of antibodies used</a:t>
            </a:r>
          </a:p>
          <a:p>
            <a:pPr marL="457200" lvl="1" indent="-457200" algn="just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Detection system</a:t>
            </a:r>
          </a:p>
          <a:p>
            <a:pPr marL="457200" lvl="1" indent="-457200" algn="just">
              <a:buAutoNum type="arabicPeriod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323975"/>
            <a:ext cx="35052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590800" y="274638"/>
            <a:ext cx="4343400" cy="8683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Application of IHC</a:t>
            </a:r>
            <a:endParaRPr lang="en-US" sz="32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772400" cy="4572000"/>
          </a:xfrm>
        </p:spPr>
        <p:txBody>
          <a:bodyPr>
            <a:normAutofit/>
          </a:bodyPr>
          <a:lstStyle/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Disease diagnosis</a:t>
            </a:r>
          </a:p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Determination of the function of specific gene products</a:t>
            </a:r>
          </a:p>
          <a:p>
            <a:pPr marL="342900" lvl="1" indent="-342900" algn="just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Drug development &amp; its safety</a:t>
            </a:r>
          </a:p>
          <a:p>
            <a:pPr marL="342900" lvl="1" indent="-342900"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52400" y="1219200"/>
            <a:ext cx="86868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IHC combines histological, immunological and biochemical techniques for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 identification of specific tissue components by means of a specific antigen/antibody reaction tagged with a visible label.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IHC makes it possible to visualize the distribution and localization of specific cellular components within a cell or tissue.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Can be used to locate particular cells and proteins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Can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be used to identify cellular events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b-NO" sz="3200" b="1" dirty="0" smtClean="0">
                <a:latin typeface="Times New Roman" pitchFamily="18" charset="0"/>
                <a:cs typeface="Times New Roman" pitchFamily="18" charset="0"/>
              </a:rPr>
              <a:t>Immunohistochemistry-what’s good about it?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90800" y="1932325"/>
            <a:ext cx="4267200" cy="34778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Cytoplasmic antigen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Nuclear antigen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Cell membrane antigen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Lipids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Proteins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Replicating cells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Cell signaling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7. Apoptotic events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8. Different types of cells in a tissue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9. Cytoskeletal structure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1600200" y="655638"/>
            <a:ext cx="65532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nb-NO" sz="3200" b="1" dirty="0" smtClean="0">
                <a:latin typeface="Times New Roman" pitchFamily="18" charset="0"/>
                <a:cs typeface="Times New Roman" pitchFamily="18" charset="0"/>
              </a:rPr>
              <a:t>What things can be targeted by IHC 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52400" y="1219200"/>
            <a:ext cx="86868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Broadly IHC consists of 3 steps: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preparation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staining (immunostaining)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n-US" altLang="zh-CN" sz="2400" baseline="0" dirty="0" smtClean="0">
                <a:latin typeface="Times New Roman" pitchFamily="18" charset="0"/>
                <a:cs typeface="Times New Roman" pitchFamily="18" charset="0"/>
              </a:rPr>
              <a:t>Slide interpretation</a:t>
            </a:r>
          </a:p>
          <a:p>
            <a:pPr marL="457200" indent="-457200" algn="just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IHC = histology + immunology + chemistry</a:t>
            </a:r>
            <a:endParaRPr lang="en-US" altLang="zh-CN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38800" y="1472148"/>
            <a:ext cx="3429000" cy="38472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Steps</a:t>
            </a:r>
          </a:p>
          <a:p>
            <a:pPr algn="ctr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1. Deparaffinization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2. Antigen (epitope) recovery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3. Quenching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4. Blocking 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4. Primary antibody incubation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5. Secondary antibody incubation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6. Detection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7. Counter staining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8. Slide mounting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2286000" y="274638"/>
            <a:ext cx="48006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b-NO" sz="3200" b="1" dirty="0" smtClean="0">
                <a:latin typeface="Times New Roman" pitchFamily="18" charset="0"/>
                <a:cs typeface="Times New Roman" pitchFamily="18" charset="0"/>
              </a:rPr>
              <a:t>How to perform it?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685800" y="731838"/>
            <a:ext cx="24384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b-NO" sz="3200" b="1" dirty="0" smtClean="0">
                <a:latin typeface="Times New Roman" pitchFamily="18" charset="0"/>
                <a:cs typeface="Times New Roman" pitchFamily="18" charset="0"/>
              </a:rPr>
              <a:t>Fixation</a:t>
            </a:r>
            <a:endParaRPr lang="en-US" sz="3200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>
          <a:xfrm>
            <a:off x="152400" y="1770062"/>
            <a:ext cx="3954462" cy="470693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11480" algn="just" eaLnBrk="1" fontAlgn="auto" hangingPunct="1">
              <a:spcAft>
                <a:spcPts val="0"/>
              </a:spcAft>
              <a:buNone/>
              <a:defRPr/>
            </a:pP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Aldehyde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=10% NBF x 24-72 hours (best for good architecture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11480" algn="just" eaLnBrk="1" fontAlgn="auto" hangingPunct="1">
              <a:spcAft>
                <a:spcPts val="0"/>
              </a:spcAft>
              <a:buNone/>
              <a:defRPr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Frozen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= LN2</a:t>
            </a:r>
          </a:p>
          <a:p>
            <a:pPr marL="740664" lvl="1" algn="just" eaLnBrk="1" fontAlgn="auto" hangingPunct="1">
              <a:spcAft>
                <a:spcPts val="0"/>
              </a:spcAft>
              <a:buNone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Acetone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Methanol = best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for cell membrane antigens, cytokines</a:t>
            </a:r>
          </a:p>
          <a:p>
            <a:pPr marL="740664" lvl="1">
              <a:buNone/>
              <a:defRPr/>
            </a:pPr>
            <a:endParaRPr lang="en-US" dirty="0"/>
          </a:p>
          <a:p>
            <a:pPr marL="740664" lvl="1">
              <a:buNone/>
              <a:defRPr/>
            </a:pPr>
            <a:endParaRPr lang="en-US" dirty="0" smtClean="0"/>
          </a:p>
          <a:p>
            <a:pPr marL="740664" lvl="1" eaLnBrk="1" fontAlgn="auto" hangingPunct="1">
              <a:spcAft>
                <a:spcPts val="0"/>
              </a:spcAft>
              <a:buNone/>
              <a:defRPr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endParaRPr lang="en-US" dirty="0" smtClean="0"/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5334000" y="731838"/>
            <a:ext cx="2438400" cy="944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Sectioning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4427538" y="1541463"/>
            <a:ext cx="3954462" cy="4706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4579938" y="1752600"/>
            <a:ext cx="3954462" cy="4706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Paraffin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= Most commonly used</a:t>
            </a:r>
          </a:p>
          <a:p>
            <a:pPr lvl="1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Frozen =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Better survival of many antigens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morphology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Poor resolution at higher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mag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Special storage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Cutting difficulty</a:t>
            </a:r>
          </a:p>
          <a:p>
            <a:pPr lvl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/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itle 5"/>
          <p:cNvSpPr txBox="1">
            <a:spLocks/>
          </p:cNvSpPr>
          <p:nvPr/>
        </p:nvSpPr>
        <p:spPr>
          <a:xfrm>
            <a:off x="3124200" y="228600"/>
            <a:ext cx="2209800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Slide preparation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286000" y="274638"/>
            <a:ext cx="48006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Deparaffinization</a:t>
            </a:r>
            <a:endParaRPr lang="en-US" sz="3200" b="1" dirty="0"/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152400" y="1371600"/>
            <a:ext cx="86868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This is important to remove the excess paraffin from the tissue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and usually done by using x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ylene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Method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Dip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the slide into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xylene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, 3 times, 5 minutes each followed by dipping into alcohol 100%, 95%, 85% &amp; 75% successfully 2-3 min each. Final wash in water for 3 min.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286000" y="274638"/>
            <a:ext cx="52578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Antigen (epitope) recovery</a:t>
            </a:r>
            <a:endParaRPr lang="en-US" sz="3200" b="1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65138" y="1770063"/>
            <a:ext cx="4038600" cy="379253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HIER</a:t>
            </a:r>
          </a:p>
          <a:p>
            <a:pPr marL="411480" eaLnBrk="1" fontAlgn="auto" hangingPunct="1">
              <a:spcAft>
                <a:spcPts val="0"/>
              </a:spcAft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MW/steamer/pressure cooker ~ 20 minutes, slow cool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Citrate, pH = 6.0</a:t>
            </a:r>
          </a:p>
          <a:p>
            <a:pPr marL="740664" lvl="1">
              <a:buFont typeface="Wingdings"/>
              <a:buChar char="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-EDTA,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 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9.0</a:t>
            </a:r>
          </a:p>
          <a:p>
            <a:pPr marL="740664" lvl="1">
              <a:buFont typeface="Wingdings"/>
              <a:buChar char="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EDTA,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pH =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8.0</a:t>
            </a:r>
          </a:p>
          <a:p>
            <a:pPr marL="740664" lvl="1" eaLnBrk="1" fontAlgn="auto" hangingPunct="1">
              <a:spcAft>
                <a:spcPts val="0"/>
              </a:spcAft>
              <a:buFont typeface="Wingdings"/>
              <a:buChar char=""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Must determine for each new antibody/antigen target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656138" y="1770063"/>
            <a:ext cx="4038600" cy="37925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41148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PIER</a:t>
            </a: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Proteinase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K</a:t>
            </a: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Trypsin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Pepsin</a:t>
            </a: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Pronase,etc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Destroys some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epitopes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Bad for morphology</a:t>
            </a:r>
          </a:p>
          <a:p>
            <a:pPr marL="740664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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2819400" y="152400"/>
            <a:ext cx="3124200" cy="8683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Blocking</a:t>
            </a:r>
            <a:endParaRPr lang="en-US" sz="32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572000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Blocking unwanted tissue antigens (background staining) = Improves signal to noise by preventing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receptor binding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Specific</a:t>
            </a:r>
          </a:p>
          <a:p>
            <a:pPr lvl="1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Polyclonal antibodies – impure antigen used</a:t>
            </a:r>
          </a:p>
          <a:p>
            <a:pPr lvl="1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Inadequate fixation – diffusion of antigen – often worse in center of large block</a:t>
            </a:r>
          </a:p>
          <a:p>
            <a:pPr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Non-specific</a:t>
            </a:r>
          </a:p>
          <a:p>
            <a:pPr lvl="1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Non-immunologic  binding – usually uniform</a:t>
            </a:r>
          </a:p>
          <a:p>
            <a:pPr lvl="1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Endogenous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peroxidases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(eliminate with H202)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Endogenous alkaline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phosphatase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Endogenous biotin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1600200" y="274638"/>
            <a:ext cx="5943600" cy="9445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Antibody incubation</a:t>
            </a:r>
            <a:endParaRPr lang="en-US" sz="32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572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1. Direct Method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 			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2400" b="1" dirty="0" smtClean="0">
                <a:latin typeface="Times New Roman" pitchFamily="18" charset="0"/>
                <a:cs typeface="Times New Roman" pitchFamily="18" charset="0"/>
              </a:rPr>
              <a:t>Indirect Method</a:t>
            </a: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990600" y="2743200"/>
            <a:ext cx="3505200" cy="2311400"/>
            <a:chOff x="672" y="2544"/>
            <a:chExt cx="1056" cy="864"/>
          </a:xfrm>
        </p:grpSpPr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960" y="2544"/>
              <a:ext cx="456" cy="864"/>
              <a:chOff x="960" y="2544"/>
              <a:chExt cx="456" cy="864"/>
            </a:xfrm>
          </p:grpSpPr>
          <p:grpSp>
            <p:nvGrpSpPr>
              <p:cNvPr id="9" name="Group 6"/>
              <p:cNvGrpSpPr>
                <a:grpSpLocks/>
              </p:cNvGrpSpPr>
              <p:nvPr/>
            </p:nvGrpSpPr>
            <p:grpSpPr bwMode="auto">
              <a:xfrm>
                <a:off x="1224" y="3216"/>
                <a:ext cx="192" cy="192"/>
                <a:chOff x="1584" y="2400"/>
                <a:chExt cx="192" cy="192"/>
              </a:xfrm>
            </p:grpSpPr>
            <p:sp>
              <p:nvSpPr>
                <p:cNvPr id="23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1584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Line 8"/>
                <p:cNvSpPr>
                  <a:spLocks noChangeShapeType="1"/>
                </p:cNvSpPr>
                <p:nvPr/>
              </p:nvSpPr>
              <p:spPr bwMode="auto">
                <a:xfrm>
                  <a:off x="1680" y="2400"/>
                  <a:ext cx="96" cy="192"/>
                </a:xfrm>
                <a:prstGeom prst="line">
                  <a:avLst/>
                </a:prstGeom>
                <a:noFill/>
                <a:ln w="57150">
                  <a:solidFill>
                    <a:schemeClr val="hlink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/>
              <p:cNvGrpSpPr>
                <a:grpSpLocks/>
              </p:cNvGrpSpPr>
              <p:nvPr/>
            </p:nvGrpSpPr>
            <p:grpSpPr bwMode="auto">
              <a:xfrm>
                <a:off x="960" y="2544"/>
                <a:ext cx="408" cy="864"/>
                <a:chOff x="960" y="2544"/>
                <a:chExt cx="408" cy="864"/>
              </a:xfrm>
            </p:grpSpPr>
            <p:grpSp>
              <p:nvGrpSpPr>
                <p:cNvPr id="11" name="Group 10"/>
                <p:cNvGrpSpPr>
                  <a:grpSpLocks/>
                </p:cNvGrpSpPr>
                <p:nvPr/>
              </p:nvGrpSpPr>
              <p:grpSpPr bwMode="auto">
                <a:xfrm>
                  <a:off x="960" y="3216"/>
                  <a:ext cx="192" cy="192"/>
                  <a:chOff x="1584" y="2400"/>
                  <a:chExt cx="192" cy="192"/>
                </a:xfrm>
              </p:grpSpPr>
              <p:sp>
                <p:nvSpPr>
                  <p:cNvPr id="21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4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2" name="Group 13"/>
                <p:cNvGrpSpPr>
                  <a:grpSpLocks/>
                </p:cNvGrpSpPr>
                <p:nvPr/>
              </p:nvGrpSpPr>
              <p:grpSpPr bwMode="auto">
                <a:xfrm>
                  <a:off x="1008" y="2544"/>
                  <a:ext cx="360" cy="624"/>
                  <a:chOff x="864" y="2544"/>
                  <a:chExt cx="360" cy="624"/>
                </a:xfrm>
              </p:grpSpPr>
              <p:sp>
                <p:nvSpPr>
                  <p:cNvPr id="13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12" y="3008"/>
                    <a:ext cx="104" cy="160"/>
                  </a:xfrm>
                  <a:prstGeom prst="line">
                    <a:avLst/>
                  </a:prstGeom>
                  <a:noFill/>
                  <a:ln w="57150">
                    <a:solidFill>
                      <a:srgbClr val="008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14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864" y="2544"/>
                    <a:ext cx="360" cy="624"/>
                    <a:chOff x="864" y="2544"/>
                    <a:chExt cx="360" cy="624"/>
                  </a:xfrm>
                </p:grpSpPr>
                <p:grpSp>
                  <p:nvGrpSpPr>
                    <p:cNvPr id="15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072" y="2544"/>
                      <a:ext cx="104" cy="624"/>
                      <a:chOff x="1048" y="1872"/>
                      <a:chExt cx="104" cy="624"/>
                    </a:xfrm>
                  </p:grpSpPr>
                  <p:sp>
                    <p:nvSpPr>
                      <p:cNvPr id="19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1872"/>
                        <a:ext cx="0" cy="48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20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048" y="2336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6" name="Line 1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20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7" name="Line 2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016" y="2544"/>
                      <a:ext cx="0" cy="48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8" name="Line 2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64" y="2992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  <p:sp>
          <p:nvSpPr>
            <p:cNvPr id="8" name="Line 22"/>
            <p:cNvSpPr>
              <a:spLocks noChangeShapeType="1"/>
            </p:cNvSpPr>
            <p:nvPr/>
          </p:nvSpPr>
          <p:spPr bwMode="auto">
            <a:xfrm>
              <a:off x="672" y="3408"/>
              <a:ext cx="1056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47"/>
          <p:cNvSpPr>
            <a:spLocks noChangeArrowheads="1"/>
          </p:cNvSpPr>
          <p:nvPr/>
        </p:nvSpPr>
        <p:spPr bwMode="auto">
          <a:xfrm>
            <a:off x="0" y="45720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latin typeface="Calibri" pitchFamily="34" charset="0"/>
              </a:rPr>
              <a:t>Tissue Antigen</a:t>
            </a:r>
          </a:p>
        </p:txBody>
      </p:sp>
      <p:sp>
        <p:nvSpPr>
          <p:cNvPr id="26" name="Rectangle 48"/>
          <p:cNvSpPr>
            <a:spLocks noChangeArrowheads="1"/>
          </p:cNvSpPr>
          <p:nvPr/>
        </p:nvSpPr>
        <p:spPr bwMode="auto">
          <a:xfrm>
            <a:off x="228600" y="3352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latin typeface="Calibri" pitchFamily="34" charset="0"/>
              </a:rPr>
              <a:t>Labeled Antibody</a:t>
            </a:r>
          </a:p>
        </p:txBody>
      </p:sp>
      <p:grpSp>
        <p:nvGrpSpPr>
          <p:cNvPr id="27" name="Group 34"/>
          <p:cNvGrpSpPr>
            <a:grpSpLocks/>
          </p:cNvGrpSpPr>
          <p:nvPr/>
        </p:nvGrpSpPr>
        <p:grpSpPr bwMode="auto">
          <a:xfrm>
            <a:off x="4724400" y="2209800"/>
            <a:ext cx="2971800" cy="2819400"/>
            <a:chOff x="1632" y="1872"/>
            <a:chExt cx="1872" cy="1776"/>
          </a:xfrm>
        </p:grpSpPr>
        <p:grpSp>
          <p:nvGrpSpPr>
            <p:cNvPr id="28" name="Group 4"/>
            <p:cNvGrpSpPr>
              <a:grpSpLocks/>
            </p:cNvGrpSpPr>
            <p:nvPr/>
          </p:nvGrpSpPr>
          <p:grpSpPr bwMode="auto">
            <a:xfrm>
              <a:off x="1632" y="2451"/>
              <a:ext cx="1871" cy="1201"/>
              <a:chOff x="672" y="2544"/>
              <a:chExt cx="1056" cy="864"/>
            </a:xfrm>
          </p:grpSpPr>
          <p:grpSp>
            <p:nvGrpSpPr>
              <p:cNvPr id="38" name="Group 5"/>
              <p:cNvGrpSpPr>
                <a:grpSpLocks/>
              </p:cNvGrpSpPr>
              <p:nvPr/>
            </p:nvGrpSpPr>
            <p:grpSpPr bwMode="auto">
              <a:xfrm>
                <a:off x="960" y="2544"/>
                <a:ext cx="456" cy="864"/>
                <a:chOff x="960" y="2544"/>
                <a:chExt cx="456" cy="864"/>
              </a:xfrm>
            </p:grpSpPr>
            <p:grpSp>
              <p:nvGrpSpPr>
                <p:cNvPr id="40" name="Group 6"/>
                <p:cNvGrpSpPr>
                  <a:grpSpLocks/>
                </p:cNvGrpSpPr>
                <p:nvPr/>
              </p:nvGrpSpPr>
              <p:grpSpPr bwMode="auto">
                <a:xfrm>
                  <a:off x="1224" y="3216"/>
                  <a:ext cx="192" cy="192"/>
                  <a:chOff x="1584" y="2400"/>
                  <a:chExt cx="192" cy="192"/>
                </a:xfrm>
              </p:grpSpPr>
              <p:sp>
                <p:nvSpPr>
                  <p:cNvPr id="54" name="Line 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84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2400"/>
                    <a:ext cx="96" cy="192"/>
                  </a:xfrm>
                  <a:prstGeom prst="line">
                    <a:avLst/>
                  </a:prstGeom>
                  <a:noFill/>
                  <a:ln w="57150">
                    <a:solidFill>
                      <a:schemeClr val="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1" name="Group 9"/>
                <p:cNvGrpSpPr>
                  <a:grpSpLocks/>
                </p:cNvGrpSpPr>
                <p:nvPr/>
              </p:nvGrpSpPr>
              <p:grpSpPr bwMode="auto">
                <a:xfrm>
                  <a:off x="960" y="2544"/>
                  <a:ext cx="408" cy="864"/>
                  <a:chOff x="960" y="2544"/>
                  <a:chExt cx="408" cy="864"/>
                </a:xfrm>
              </p:grpSpPr>
              <p:grpSp>
                <p:nvGrpSpPr>
                  <p:cNvPr id="42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960" y="3216"/>
                    <a:ext cx="192" cy="192"/>
                    <a:chOff x="1584" y="2400"/>
                    <a:chExt cx="192" cy="192"/>
                  </a:xfrm>
                </p:grpSpPr>
                <p:sp>
                  <p:nvSpPr>
                    <p:cNvPr id="52" name="Line 1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584" y="2400"/>
                      <a:ext cx="96" cy="192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3" name="Line 1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680" y="2400"/>
                      <a:ext cx="96" cy="192"/>
                    </a:xfrm>
                    <a:prstGeom prst="line">
                      <a:avLst/>
                    </a:prstGeom>
                    <a:noFill/>
                    <a:ln w="57150">
                      <a:solidFill>
                        <a:schemeClr val="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3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1008" y="2544"/>
                    <a:ext cx="360" cy="624"/>
                    <a:chOff x="864" y="2544"/>
                    <a:chExt cx="360" cy="624"/>
                  </a:xfrm>
                </p:grpSpPr>
                <p:sp>
                  <p:nvSpPr>
                    <p:cNvPr id="44" name="Line 1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912" y="3008"/>
                      <a:ext cx="104" cy="160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8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45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864" y="2544"/>
                      <a:ext cx="360" cy="624"/>
                      <a:chOff x="864" y="2544"/>
                      <a:chExt cx="360" cy="624"/>
                    </a:xfrm>
                  </p:grpSpPr>
                  <p:grpSp>
                    <p:nvGrpSpPr>
                      <p:cNvPr id="46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072" y="2544"/>
                        <a:ext cx="104" cy="624"/>
                        <a:chOff x="1048" y="1872"/>
                        <a:chExt cx="104" cy="624"/>
                      </a:xfrm>
                    </p:grpSpPr>
                    <p:sp>
                      <p:nvSpPr>
                        <p:cNvPr id="50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048" y="1872"/>
                          <a:ext cx="0" cy="48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008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51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048" y="2336"/>
                          <a:ext cx="104" cy="160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008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47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120" y="2992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8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1016" y="2544"/>
                        <a:ext cx="0" cy="48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49" name="Line 21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864" y="2992"/>
                        <a:ext cx="104" cy="160"/>
                      </a:xfrm>
                      <a:prstGeom prst="line">
                        <a:avLst/>
                      </a:prstGeom>
                      <a:noFill/>
                      <a:ln w="57150">
                        <a:solidFill>
                          <a:srgbClr val="008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</p:grpSp>
              </p:grpSp>
            </p:grpSp>
          </p:grpSp>
          <p:sp>
            <p:nvSpPr>
              <p:cNvPr id="39" name="Line 22"/>
              <p:cNvSpPr>
                <a:spLocks noChangeShapeType="1"/>
              </p:cNvSpPr>
              <p:nvPr/>
            </p:nvSpPr>
            <p:spPr bwMode="auto">
              <a:xfrm>
                <a:off x="672" y="3408"/>
                <a:ext cx="1056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3"/>
            <p:cNvGrpSpPr>
              <a:grpSpLocks/>
            </p:cNvGrpSpPr>
            <p:nvPr/>
          </p:nvGrpSpPr>
          <p:grpSpPr bwMode="auto">
            <a:xfrm rot="5400000">
              <a:off x="2707" y="1721"/>
              <a:ext cx="531" cy="866"/>
              <a:chOff x="1920" y="1872"/>
              <a:chExt cx="360" cy="624"/>
            </a:xfrm>
          </p:grpSpPr>
          <p:sp>
            <p:nvSpPr>
              <p:cNvPr id="30" name="Line 24"/>
              <p:cNvSpPr>
                <a:spLocks noChangeShapeType="1"/>
              </p:cNvSpPr>
              <p:nvPr/>
            </p:nvSpPr>
            <p:spPr bwMode="auto">
              <a:xfrm flipH="1">
                <a:off x="1968" y="2336"/>
                <a:ext cx="104" cy="160"/>
              </a:xfrm>
              <a:prstGeom prst="line">
                <a:avLst/>
              </a:prstGeom>
              <a:noFill/>
              <a:ln w="5715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1" name="Group 25"/>
              <p:cNvGrpSpPr>
                <a:grpSpLocks/>
              </p:cNvGrpSpPr>
              <p:nvPr/>
            </p:nvGrpSpPr>
            <p:grpSpPr bwMode="auto">
              <a:xfrm>
                <a:off x="1920" y="1872"/>
                <a:ext cx="360" cy="624"/>
                <a:chOff x="1920" y="1872"/>
                <a:chExt cx="360" cy="624"/>
              </a:xfrm>
            </p:grpSpPr>
            <p:grpSp>
              <p:nvGrpSpPr>
                <p:cNvPr id="32" name="Group 26"/>
                <p:cNvGrpSpPr>
                  <a:grpSpLocks/>
                </p:cNvGrpSpPr>
                <p:nvPr/>
              </p:nvGrpSpPr>
              <p:grpSpPr bwMode="auto">
                <a:xfrm>
                  <a:off x="2128" y="1872"/>
                  <a:ext cx="104" cy="624"/>
                  <a:chOff x="1048" y="1872"/>
                  <a:chExt cx="104" cy="624"/>
                </a:xfrm>
              </p:grpSpPr>
              <p:sp>
                <p:nvSpPr>
                  <p:cNvPr id="3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1048" y="1872"/>
                    <a:ext cx="0" cy="48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7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1048" y="2336"/>
                    <a:ext cx="104" cy="160"/>
                  </a:xfrm>
                  <a:prstGeom prst="line">
                    <a:avLst/>
                  </a:prstGeom>
                  <a:noFill/>
                  <a:ln w="57150">
                    <a:solidFill>
                      <a:srgbClr val="FF99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" name="Line 29"/>
                <p:cNvSpPr>
                  <a:spLocks noChangeShapeType="1"/>
                </p:cNvSpPr>
                <p:nvPr/>
              </p:nvSpPr>
              <p:spPr bwMode="auto">
                <a:xfrm>
                  <a:off x="2176" y="2320"/>
                  <a:ext cx="104" cy="16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2072" y="1872"/>
                  <a:ext cx="0" cy="48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920" y="2320"/>
                  <a:ext cx="104" cy="160"/>
                </a:xfrm>
                <a:prstGeom prst="line">
                  <a:avLst/>
                </a:prstGeom>
                <a:noFill/>
                <a:ln w="57150">
                  <a:solidFill>
                    <a:srgbClr val="FF99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6" name="Rectangle 35"/>
          <p:cNvSpPr>
            <a:spLocks noChangeArrowheads="1"/>
          </p:cNvSpPr>
          <p:nvPr/>
        </p:nvSpPr>
        <p:spPr bwMode="auto">
          <a:xfrm>
            <a:off x="6858000" y="45720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 dirty="0">
                <a:latin typeface="Calibri" pitchFamily="34" charset="0"/>
              </a:rPr>
              <a:t>Tissue Antigen</a:t>
            </a:r>
          </a:p>
        </p:txBody>
      </p:sp>
      <p:sp>
        <p:nvSpPr>
          <p:cNvPr id="57" name="Rectangle 36"/>
          <p:cNvSpPr>
            <a:spLocks noChangeArrowheads="1"/>
          </p:cNvSpPr>
          <p:nvPr/>
        </p:nvSpPr>
        <p:spPr bwMode="auto">
          <a:xfrm>
            <a:off x="6248400" y="3352800"/>
            <a:ext cx="272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Calibri" pitchFamily="34" charset="0"/>
              </a:rPr>
              <a:t>Primary Antibody</a:t>
            </a:r>
          </a:p>
        </p:txBody>
      </p:sp>
      <p:sp>
        <p:nvSpPr>
          <p:cNvPr id="58" name="Rectangle 37"/>
          <p:cNvSpPr>
            <a:spLocks noChangeArrowheads="1"/>
          </p:cNvSpPr>
          <p:nvPr/>
        </p:nvSpPr>
        <p:spPr bwMode="auto">
          <a:xfrm>
            <a:off x="6477000" y="2133600"/>
            <a:ext cx="3146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Calibri" pitchFamily="34" charset="0"/>
              </a:rPr>
              <a:t>Secondary Antibody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576</Words>
  <Application>Microsoft Office PowerPoint</Application>
  <PresentationFormat>On-screen Show (4:3)</PresentationFormat>
  <Paragraphs>119</Paragraphs>
  <Slides>13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Immunohistochemistry-what’s good about it?</vt:lpstr>
      <vt:lpstr>What things can be targeted by IHC ?</vt:lpstr>
      <vt:lpstr>How to perform it?</vt:lpstr>
      <vt:lpstr>Fixation</vt:lpstr>
      <vt:lpstr>Deparaffinization</vt:lpstr>
      <vt:lpstr>Antigen (epitope) recovery</vt:lpstr>
      <vt:lpstr>Blocking</vt:lpstr>
      <vt:lpstr> Antibody incubation</vt:lpstr>
      <vt:lpstr> PAP Method (Sternberger et al)</vt:lpstr>
      <vt:lpstr>Counterstaining &amp; Slide mounting </vt:lpstr>
      <vt:lpstr>Factors affecting IHC</vt:lpstr>
      <vt:lpstr>Application of IHC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Dr. Mithlesh</cp:lastModifiedBy>
  <cp:revision>49</cp:revision>
  <dcterms:created xsi:type="dcterms:W3CDTF">2015-09-12T05:48:39Z</dcterms:created>
  <dcterms:modified xsi:type="dcterms:W3CDTF">2018-02-06T18:44:40Z</dcterms:modified>
</cp:coreProperties>
</file>