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9" r:id="rId2"/>
    <p:sldId id="308" r:id="rId3"/>
    <p:sldId id="257" r:id="rId4"/>
    <p:sldId id="312" r:id="rId5"/>
    <p:sldId id="300" r:id="rId6"/>
    <p:sldId id="301" r:id="rId7"/>
    <p:sldId id="309" r:id="rId8"/>
    <p:sldId id="302" r:id="rId9"/>
    <p:sldId id="305" r:id="rId10"/>
    <p:sldId id="306" r:id="rId11"/>
    <p:sldId id="307" r:id="rId12"/>
    <p:sldId id="311" r:id="rId13"/>
    <p:sldId id="326" r:id="rId14"/>
    <p:sldId id="315" r:id="rId15"/>
    <p:sldId id="328" r:id="rId16"/>
    <p:sldId id="314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7" r:id="rId26"/>
    <p:sldId id="324" r:id="rId27"/>
    <p:sldId id="335" r:id="rId28"/>
    <p:sldId id="325" r:id="rId29"/>
    <p:sldId id="330" r:id="rId30"/>
    <p:sldId id="331" r:id="rId31"/>
    <p:sldId id="332" r:id="rId32"/>
    <p:sldId id="33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52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07F0F9D-CD29-49ED-B8F7-F722A1049CA3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icc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733" y="228600"/>
            <a:ext cx="1862667" cy="1828800"/>
          </a:xfrm>
          <a:prstGeom prst="rect">
            <a:avLst/>
          </a:prstGeom>
        </p:spPr>
      </p:pic>
      <p:pic>
        <p:nvPicPr>
          <p:cNvPr id="5" name="Picture 4" descr="ca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228599"/>
            <a:ext cx="1676400" cy="1873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990600"/>
            <a:ext cx="50292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Major credit </a:t>
            </a:r>
          </a:p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Seminar </a:t>
            </a:r>
          </a:p>
        </p:txBody>
      </p:sp>
      <p:sp>
        <p:nvSpPr>
          <p:cNvPr id="7" name="Title 7"/>
          <p:cNvSpPr txBox="1">
            <a:spLocks/>
          </p:cNvSpPr>
          <p:nvPr/>
        </p:nvSpPr>
        <p:spPr>
          <a:xfrm>
            <a:off x="0" y="2209800"/>
            <a:ext cx="9144000" cy="1089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bIns="9144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Recent advances in control of mycotoxins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in broilers</a:t>
            </a:r>
            <a:endParaRPr kumimoji="0" lang="en-IN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176278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i="1" dirty="0" smtClean="0">
                <a:latin typeface="Times New Roman" pitchFamily="18" charset="0"/>
                <a:cs typeface="Times New Roman" pitchFamily="18" charset="0"/>
              </a:rPr>
              <a:t>on</a:t>
            </a:r>
            <a:endParaRPr lang="en-IN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0" y="5486400"/>
            <a:ext cx="9144000" cy="914400"/>
          </a:xfrm>
          <a:prstGeom prst="rect">
            <a:avLst/>
          </a:prstGeom>
          <a:noFill/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T.TAMILMANI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P-2032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76600"/>
            <a:ext cx="9144000" cy="1981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548932" cy="16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257800"/>
            <a:ext cx="1447800" cy="16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negative-effects-1512PImycotoxinspoultry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93399"/>
            <a:ext cx="5638800" cy="6536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C:\Users\HP\Desktop\Table1_ART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438"/>
            <a:ext cx="8382000" cy="639762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Management</a:t>
            </a:r>
            <a:endParaRPr lang="en-IN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685800"/>
            <a:ext cx="8839200" cy="5943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IN" sz="2500" b="1" dirty="0" smtClean="0"/>
              <a:t> Mycotoxin screening</a:t>
            </a:r>
          </a:p>
          <a:p>
            <a:pPr algn="just"/>
            <a:r>
              <a:rPr lang="en-IN" sz="2500" dirty="0" smtClean="0"/>
              <a:t>Routine analysis of feed ingredients.</a:t>
            </a:r>
          </a:p>
          <a:p>
            <a:pPr algn="just"/>
            <a:r>
              <a:rPr lang="en-IN" sz="2500" dirty="0" err="1" smtClean="0"/>
              <a:t>Mycotoxin</a:t>
            </a:r>
            <a:r>
              <a:rPr lang="en-IN" sz="2500" dirty="0" smtClean="0"/>
              <a:t> detection: the methods include </a:t>
            </a:r>
          </a:p>
          <a:p>
            <a:pPr marL="514350" indent="-514350" algn="just">
              <a:buNone/>
            </a:pPr>
            <a:r>
              <a:rPr lang="en-IN" sz="2500" dirty="0" smtClean="0"/>
              <a:t>	1) Microcolumns </a:t>
            </a:r>
          </a:p>
          <a:p>
            <a:pPr marL="514350" indent="-514350" algn="just">
              <a:buNone/>
            </a:pPr>
            <a:r>
              <a:rPr lang="en-IN" sz="2500" dirty="0" smtClean="0"/>
              <a:t>	2) Thin Layer Chromatography (TLC)</a:t>
            </a:r>
          </a:p>
          <a:p>
            <a:pPr marL="514350" indent="-514350" algn="just">
              <a:buNone/>
            </a:pPr>
            <a:r>
              <a:rPr lang="en-IN" sz="2500" dirty="0" smtClean="0"/>
              <a:t>	3) Enzyme Linked Immuno-Sorbent Assay (ELISA) </a:t>
            </a:r>
          </a:p>
          <a:p>
            <a:pPr marL="514350" indent="-514350" algn="just">
              <a:buNone/>
            </a:pPr>
            <a:r>
              <a:rPr lang="en-IN" sz="2500" dirty="0" smtClean="0"/>
              <a:t>	4) High Pressure Liquid Chromatography (HPLC) </a:t>
            </a:r>
          </a:p>
          <a:p>
            <a:pPr marL="514350" indent="-514350" algn="just">
              <a:buNone/>
            </a:pPr>
            <a:r>
              <a:rPr lang="en-IN" sz="2500" dirty="0" smtClean="0"/>
              <a:t>	5) Gas Chromatography</a:t>
            </a:r>
          </a:p>
          <a:p>
            <a:pPr marL="514350" indent="-514350" algn="just">
              <a:buNone/>
            </a:pPr>
            <a:r>
              <a:rPr lang="en-IN" sz="2500" dirty="0" smtClean="0"/>
              <a:t>       6) Tandem Gas Chromatography/Mass Spectrophotometry</a:t>
            </a:r>
          </a:p>
          <a:p>
            <a:pPr algn="just"/>
            <a:r>
              <a:rPr lang="en-IN" sz="2500" dirty="0" smtClean="0"/>
              <a:t>The TLC and ELISA methods are relatively easy and rapid technologies for mycotoxin detection in contaminated feed/food.</a:t>
            </a:r>
          </a:p>
          <a:p>
            <a:pPr algn="just">
              <a:buNone/>
            </a:pPr>
            <a:r>
              <a:rPr lang="en-IN" sz="2500" dirty="0" smtClean="0"/>
              <a:t>                                                                                            </a:t>
            </a:r>
            <a:r>
              <a:rPr lang="en-IN" sz="2000" dirty="0" smtClean="0">
                <a:solidFill>
                  <a:srgbClr val="FF0000"/>
                </a:solidFill>
              </a:rPr>
              <a:t>(Asrani et al., 2013)</a:t>
            </a:r>
            <a:endParaRPr lang="en-IN" sz="2500" dirty="0" smtClean="0">
              <a:solidFill>
                <a:srgbClr val="FF0000"/>
              </a:solidFill>
            </a:endParaRPr>
          </a:p>
          <a:p>
            <a:pPr algn="just"/>
            <a:endParaRPr lang="en-IN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838200"/>
            <a:ext cx="8991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400" dirty="0" smtClean="0"/>
          </a:p>
          <a:p>
            <a:r>
              <a:rPr lang="en-IN" sz="2400" b="1" dirty="0" smtClean="0"/>
              <a:t>1.Quick Test (Qualitative) </a:t>
            </a:r>
          </a:p>
          <a:p>
            <a:r>
              <a:rPr lang="en-IN" sz="2400" dirty="0" smtClean="0"/>
              <a:t>Immunochromatographic strip </a:t>
            </a:r>
          </a:p>
          <a:p>
            <a:r>
              <a:rPr lang="en-IN" sz="2400" dirty="0" smtClean="0"/>
              <a:t>Thin Layer Chromatography (TLC) </a:t>
            </a:r>
          </a:p>
          <a:p>
            <a:r>
              <a:rPr lang="en-IN" sz="2400" dirty="0" smtClean="0"/>
              <a:t>Immunoassays (ELISA) </a:t>
            </a:r>
          </a:p>
          <a:p>
            <a:r>
              <a:rPr lang="en-IN" sz="2400" b="1" dirty="0" smtClean="0"/>
              <a:t>Use: </a:t>
            </a:r>
            <a:r>
              <a:rPr lang="en-IN" sz="2400" b="1" i="1" dirty="0" smtClean="0"/>
              <a:t>Detects Specific Mycotoxin </a:t>
            </a:r>
          </a:p>
          <a:p>
            <a:r>
              <a:rPr lang="en-IN" sz="2400" b="1" i="1" dirty="0" smtClean="0"/>
              <a:t>Limited range </a:t>
            </a:r>
          </a:p>
          <a:p>
            <a:endParaRPr lang="en-IN" sz="2400" b="1" i="1" dirty="0" smtClean="0"/>
          </a:p>
          <a:p>
            <a:r>
              <a:rPr lang="en-IN" sz="2400" b="1" dirty="0" smtClean="0"/>
              <a:t>2. Confirmatory Tests (Quantitative) </a:t>
            </a:r>
          </a:p>
          <a:p>
            <a:r>
              <a:rPr lang="en-IN" sz="2400" dirty="0" smtClean="0"/>
              <a:t>High Pressure Liquid Chromatography(HPLC) </a:t>
            </a:r>
          </a:p>
          <a:p>
            <a:r>
              <a:rPr lang="en-IN" sz="2400" dirty="0" smtClean="0"/>
              <a:t>(Requires well trained technicians and equipment) </a:t>
            </a:r>
          </a:p>
          <a:p>
            <a:r>
              <a:rPr lang="en-IN" sz="2400" b="1" dirty="0" smtClean="0"/>
              <a:t>Use: </a:t>
            </a:r>
            <a:r>
              <a:rPr lang="en-IN" sz="2400" b="1" i="1" dirty="0" smtClean="0"/>
              <a:t>Determines level of mycotoxins </a:t>
            </a:r>
          </a:p>
          <a:p>
            <a:r>
              <a:rPr lang="en-IN" sz="2400" b="1" i="1" dirty="0" smtClean="0"/>
              <a:t>Detect several mycotoxins </a:t>
            </a:r>
          </a:p>
          <a:p>
            <a:endParaRPr lang="en-IN" sz="2400" b="1" i="1" dirty="0" smtClean="0"/>
          </a:p>
          <a:p>
            <a:endParaRPr lang="en-IN" sz="2400" b="1" i="1" dirty="0" smtClean="0"/>
          </a:p>
          <a:p>
            <a:endParaRPr lang="en-I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304801"/>
            <a:ext cx="6553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/>
              <a:t>Types of tests for mycotoxins </a:t>
            </a:r>
          </a:p>
        </p:txBody>
      </p:sp>
      <p:pic>
        <p:nvPicPr>
          <p:cNvPr id="1026" name="Picture 2" descr="TLC black in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990600"/>
            <a:ext cx="3051175" cy="2288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pl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7338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7696200" y="6096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FF0000"/>
                </a:solidFill>
              </a:rPr>
              <a:t>TLC</a:t>
            </a:r>
            <a:endParaRPr lang="en-IN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39000" y="61722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FF0000"/>
                </a:solidFill>
              </a:rPr>
              <a:t>HPLC</a:t>
            </a:r>
            <a:endParaRPr lang="en-IN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715962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softEdge rad="63500"/>
          </a:effectLst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Managemental approach contd..</a:t>
            </a:r>
            <a:endParaRPr lang="en-IN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533400"/>
            <a:ext cx="8763000" cy="594360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IN" b="1" dirty="0" smtClean="0"/>
          </a:p>
          <a:p>
            <a:pPr algn="just">
              <a:buNone/>
            </a:pPr>
            <a:r>
              <a:rPr lang="en-IN" b="1" dirty="0" smtClean="0"/>
              <a:t>2</a:t>
            </a:r>
            <a:r>
              <a:rPr lang="en-IN" sz="2500" b="1" dirty="0" smtClean="0"/>
              <a:t>. Moisture/Temperature </a:t>
            </a:r>
          </a:p>
          <a:p>
            <a:pPr algn="just"/>
            <a:r>
              <a:rPr lang="en-IN" sz="2500" dirty="0" smtClean="0"/>
              <a:t>Bulk storage bins of grains must be well ventilated, and the materials must be protected from rain and wide fluctuations of temperatures. </a:t>
            </a:r>
          </a:p>
          <a:p>
            <a:pPr algn="just"/>
            <a:r>
              <a:rPr lang="en-IN" sz="2500" dirty="0" smtClean="0"/>
              <a:t>Moisture level of grains should be kept at below 11%.</a:t>
            </a:r>
          </a:p>
          <a:p>
            <a:pPr algn="just"/>
            <a:r>
              <a:rPr lang="en-IN" sz="2500" dirty="0" smtClean="0"/>
              <a:t>Mycotoxins produced by Aspergillus spp. are not likely to be produced at temperatures below 5 to 8</a:t>
            </a:r>
            <a:r>
              <a:rPr lang="en-IN" sz="2500" baseline="30000" dirty="0" smtClean="0"/>
              <a:t>0</a:t>
            </a:r>
            <a:r>
              <a:rPr lang="en-IN" sz="2500" dirty="0" smtClean="0"/>
              <a:t>C. </a:t>
            </a:r>
          </a:p>
          <a:p>
            <a:pPr algn="just">
              <a:buNone/>
            </a:pPr>
            <a:r>
              <a:rPr lang="en-IN" sz="2500" b="1" dirty="0" smtClean="0"/>
              <a:t>3.Cleaning: </a:t>
            </a:r>
          </a:p>
          <a:p>
            <a:pPr algn="just"/>
            <a:r>
              <a:rPr lang="en-IN" sz="2500" dirty="0" smtClean="0"/>
              <a:t>Periodic cleaning of all feed handling equipments with 5 to 10% bleach solution. </a:t>
            </a:r>
          </a:p>
          <a:p>
            <a:pPr algn="just">
              <a:buNone/>
            </a:pPr>
            <a:r>
              <a:rPr lang="en-IN" sz="2500" b="1" dirty="0" smtClean="0"/>
              <a:t>4.Feed holding time</a:t>
            </a:r>
            <a:r>
              <a:rPr lang="en-IN" sz="2500" dirty="0" smtClean="0"/>
              <a:t> </a:t>
            </a:r>
          </a:p>
          <a:p>
            <a:pPr algn="just"/>
            <a:r>
              <a:rPr lang="en-IN" sz="2500" dirty="0" smtClean="0"/>
              <a:t> Withdrawal of mycotoxin contaminated feed/feed ingredients or change of feed.</a:t>
            </a:r>
            <a:endParaRPr lang="en-IN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00400" y="152400"/>
            <a:ext cx="5334000" cy="5232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 smtClean="0"/>
              <a:t>The CO2 sensing technology </a:t>
            </a:r>
            <a:endParaRPr lang="en-IN" sz="28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762000"/>
            <a:ext cx="6553200" cy="3453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1"/>
            <a:ext cx="2389632" cy="37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4800" y="4895671"/>
            <a:ext cx="85344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IN" dirty="0" smtClean="0"/>
              <a:t>	The CO2 sensor is inserted through the grain storage bin’s roof and suspended into the headspace. The CO2 sensor is connected to the communication box through a cable. The CO2 sensor automatically records the CO2 concentration hourly, and depending on the settings sends the data to a server via the wireless telephone network.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457200"/>
            <a:ext cx="8534400" cy="65563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IN" sz="2500" b="1" dirty="0" smtClean="0">
                <a:solidFill>
                  <a:schemeClr val="tx1"/>
                </a:solidFill>
                <a:latin typeface="+mn-lt"/>
              </a:rPr>
              <a:t>Control strategies for mycotoxins or mycotoxicosis </a:t>
            </a:r>
            <a:endParaRPr lang="en-IN" sz="25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81000" y="1066800"/>
            <a:ext cx="8534400" cy="495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IN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Preventive measures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Decontamination/detoxification of aflatoxins</a:t>
            </a:r>
          </a:p>
          <a:p>
            <a:pPr marL="1890713" lvl="4" indent="-457200">
              <a:buNone/>
            </a:pPr>
            <a:r>
              <a:rPr lang="en-IN" sz="2200" b="1" dirty="0" smtClean="0">
                <a:solidFill>
                  <a:schemeClr val="tx1"/>
                </a:solidFill>
              </a:rPr>
              <a:t>1. Physical methods</a:t>
            </a:r>
          </a:p>
          <a:p>
            <a:pPr marL="1890713" lvl="4" indent="-457200">
              <a:buNone/>
            </a:pPr>
            <a:r>
              <a:rPr lang="en-IN" sz="2200" b="1" dirty="0" smtClean="0">
                <a:solidFill>
                  <a:schemeClr val="tx1"/>
                </a:solidFill>
              </a:rPr>
              <a:t>2. Chemical detoxification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Amelioration/ Biological Inactivation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Dietary manipulations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Natural and practical solutions– recent biotechnological approaches</a:t>
            </a:r>
          </a:p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67342" y="2828925"/>
            <a:ext cx="2291924" cy="35718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2" t="4044" r="20695" b="53435"/>
          <a:stretch/>
        </p:blipFill>
        <p:spPr bwMode="auto">
          <a:xfrm>
            <a:off x="6705600" y="2438400"/>
            <a:ext cx="2066926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"/>
          <a:stretch/>
        </p:blipFill>
        <p:spPr bwMode="auto">
          <a:xfrm>
            <a:off x="6781800" y="4343400"/>
            <a:ext cx="2066926" cy="158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 Preventive measures</a:t>
            </a:r>
            <a:endParaRPr lang="en-IN" sz="28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57200" y="838200"/>
            <a:ext cx="2133600" cy="1676400"/>
            <a:chOff x="609602" y="1727199"/>
            <a:chExt cx="1674067" cy="1320801"/>
          </a:xfrm>
          <a:solidFill>
            <a:srgbClr val="92D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Front"/>
            <a:lightRig rig="threePt" dir="t"/>
          </a:scene3d>
        </p:grpSpPr>
        <p:sp>
          <p:nvSpPr>
            <p:cNvPr id="17" name="Oval 16"/>
            <p:cNvSpPr/>
            <p:nvPr/>
          </p:nvSpPr>
          <p:spPr>
            <a:xfrm>
              <a:off x="609602" y="1727199"/>
              <a:ext cx="1674067" cy="132080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Oval 4"/>
            <p:cNvSpPr/>
            <p:nvPr/>
          </p:nvSpPr>
          <p:spPr>
            <a:xfrm>
              <a:off x="854764" y="1920626"/>
              <a:ext cx="1183743" cy="9339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800" b="1" kern="1200" dirty="0" smtClean="0">
                  <a:solidFill>
                    <a:schemeClr val="tx1"/>
                  </a:solidFill>
                  <a:latin typeface="+mn-lt"/>
                </a:rPr>
                <a:t>Pre harvest</a:t>
              </a:r>
              <a:endParaRPr lang="en-IN" sz="2800" kern="1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581400" y="5105400"/>
            <a:ext cx="2133600" cy="1676400"/>
            <a:chOff x="609602" y="1727199"/>
            <a:chExt cx="1674067" cy="1320801"/>
          </a:xfrm>
          <a:solidFill>
            <a:srgbClr val="92D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grpSpPr>
        <p:sp>
          <p:nvSpPr>
            <p:cNvPr id="20" name="Oval 19"/>
            <p:cNvSpPr/>
            <p:nvPr/>
          </p:nvSpPr>
          <p:spPr>
            <a:xfrm>
              <a:off x="609602" y="1727199"/>
              <a:ext cx="1674067" cy="132080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Oval 4"/>
            <p:cNvSpPr/>
            <p:nvPr/>
          </p:nvSpPr>
          <p:spPr>
            <a:xfrm>
              <a:off x="854764" y="1920626"/>
              <a:ext cx="1183743" cy="9339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800" b="1" kern="1200" dirty="0" smtClean="0">
                  <a:solidFill>
                    <a:schemeClr val="tx1"/>
                  </a:solidFill>
                  <a:latin typeface="+mn-lt"/>
                </a:rPr>
                <a:t>Post harvest</a:t>
              </a:r>
              <a:endParaRPr lang="en-IN" sz="2800" kern="1200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00400" y="2057400"/>
            <a:ext cx="2667000" cy="2057400"/>
            <a:chOff x="609602" y="1727199"/>
            <a:chExt cx="1674067" cy="1320801"/>
          </a:xfrm>
          <a:solidFill>
            <a:srgbClr val="FFC0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23" name="Oval 22"/>
            <p:cNvSpPr/>
            <p:nvPr/>
          </p:nvSpPr>
          <p:spPr>
            <a:xfrm>
              <a:off x="609602" y="1727199"/>
              <a:ext cx="1674067" cy="132080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Oval 4"/>
            <p:cNvSpPr/>
            <p:nvPr/>
          </p:nvSpPr>
          <p:spPr>
            <a:xfrm>
              <a:off x="854764" y="1920626"/>
              <a:ext cx="1183743" cy="9339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800" b="1" kern="1200" dirty="0" smtClean="0">
                  <a:solidFill>
                    <a:schemeClr val="tx1"/>
                  </a:solidFill>
                  <a:latin typeface="+mn-lt"/>
                </a:rPr>
                <a:t>Mycotoxins</a:t>
              </a:r>
              <a:endParaRPr lang="en-IN" sz="2800" kern="12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400800" y="838200"/>
            <a:ext cx="2133600" cy="1676400"/>
            <a:chOff x="609602" y="1727199"/>
            <a:chExt cx="1674067" cy="1320801"/>
          </a:xfrm>
          <a:solidFill>
            <a:srgbClr val="92D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grpSpPr>
        <p:sp>
          <p:nvSpPr>
            <p:cNvPr id="26" name="Oval 25"/>
            <p:cNvSpPr/>
            <p:nvPr/>
          </p:nvSpPr>
          <p:spPr>
            <a:xfrm>
              <a:off x="609602" y="1727199"/>
              <a:ext cx="1674067" cy="132080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Oval 4"/>
            <p:cNvSpPr/>
            <p:nvPr/>
          </p:nvSpPr>
          <p:spPr>
            <a:xfrm>
              <a:off x="854764" y="1920626"/>
              <a:ext cx="1183743" cy="9339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800" b="1" kern="1200" dirty="0" smtClean="0">
                  <a:solidFill>
                    <a:schemeClr val="tx1"/>
                  </a:solidFill>
                  <a:latin typeface="+mn-lt"/>
                </a:rPr>
                <a:t>Harvest</a:t>
              </a:r>
              <a:endParaRPr lang="en-IN" sz="2800" kern="1200" dirty="0"/>
            </a:p>
          </p:txBody>
        </p:sp>
      </p:grpSp>
      <p:sp>
        <p:nvSpPr>
          <p:cNvPr id="28" name="Right Arrow 27"/>
          <p:cNvSpPr/>
          <p:nvPr/>
        </p:nvSpPr>
        <p:spPr>
          <a:xfrm rot="2027404">
            <a:off x="2266723" y="2237084"/>
            <a:ext cx="1082206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9" name="Right Arrow 28"/>
          <p:cNvSpPr/>
          <p:nvPr/>
        </p:nvSpPr>
        <p:spPr>
          <a:xfrm rot="8199470">
            <a:off x="5590833" y="2018786"/>
            <a:ext cx="990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0" name="Right Arrow 29"/>
          <p:cNvSpPr/>
          <p:nvPr/>
        </p:nvSpPr>
        <p:spPr>
          <a:xfrm rot="16200000">
            <a:off x="4114800" y="4343401"/>
            <a:ext cx="990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3810001" cy="330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0"/>
            <a:ext cx="5410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76601"/>
            <a:ext cx="3733800" cy="358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799" y="3276599"/>
            <a:ext cx="5410201" cy="3581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533400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Mycotoxin decontamination methods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762000"/>
            <a:ext cx="8610600" cy="55626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buNone/>
            </a:pPr>
            <a:endParaRPr lang="en-IN" sz="2400" b="1" dirty="0" smtClean="0"/>
          </a:p>
          <a:p>
            <a:pPr algn="just">
              <a:buNone/>
            </a:pPr>
            <a:r>
              <a:rPr lang="en-IN" sz="2400" b="1" dirty="0" smtClean="0"/>
              <a:t>1.Physical methods</a:t>
            </a:r>
          </a:p>
          <a:p>
            <a:pPr algn="just">
              <a:buNone/>
            </a:pPr>
            <a:r>
              <a:rPr lang="en-IN" sz="2400" b="1" dirty="0" smtClean="0"/>
              <a:t>Antimycotic agents:</a:t>
            </a:r>
          </a:p>
          <a:p>
            <a:pPr algn="just"/>
            <a:r>
              <a:rPr lang="en-IN" sz="2400" dirty="0" smtClean="0"/>
              <a:t>Sorbic acid and sorbate; propionic acid and propionate, benzoic acid, benzoates and parabens; and acetic acid and its derivatives.</a:t>
            </a:r>
          </a:p>
          <a:p>
            <a:pPr algn="just"/>
            <a:endParaRPr lang="en-IN" sz="2400" dirty="0" smtClean="0"/>
          </a:p>
          <a:p>
            <a:pPr algn="just"/>
            <a:r>
              <a:rPr lang="en-IN" sz="2400" dirty="0" smtClean="0"/>
              <a:t>1% propionic acid inhibits mycotoxigenic A. flavus, A. parasiticus, A. ochraceus and P. viridicatum and mycotoxin production in stored corn. 							</a:t>
            </a:r>
            <a:endParaRPr lang="en-IN" sz="2400" dirty="0" smtClean="0">
              <a:solidFill>
                <a:srgbClr val="FF0000"/>
              </a:solidFill>
            </a:endParaRPr>
          </a:p>
          <a:p>
            <a:pPr algn="just"/>
            <a:r>
              <a:rPr lang="en-IN" sz="2400" dirty="0" smtClean="0"/>
              <a:t>Potassium sorbate was very effective and completely inhibited aflatoxin and ochratoxin production at the levels 0.1 to 0.2% and 0.10 to 0.15 %, respectively. </a:t>
            </a:r>
          </a:p>
          <a:p>
            <a:pPr lvl="8" algn="just">
              <a:buNone/>
            </a:pPr>
            <a:r>
              <a:rPr lang="en-IN" sz="2000" dirty="0" smtClean="0"/>
              <a:t>                                                                 </a:t>
            </a:r>
            <a:r>
              <a:rPr lang="en-IN" sz="2000" dirty="0" smtClean="0">
                <a:solidFill>
                  <a:srgbClr val="FF0000"/>
                </a:solidFill>
              </a:rPr>
              <a:t>(Vandegraft et al., 1975).</a:t>
            </a:r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/>
          <p:cNvSpPr/>
          <p:nvPr/>
        </p:nvSpPr>
        <p:spPr>
          <a:xfrm>
            <a:off x="1524000" y="381000"/>
            <a:ext cx="59436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Introduction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1524000" y="1143000"/>
            <a:ext cx="59436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en-IN" sz="2400" b="1" dirty="0" smtClean="0">
                <a:solidFill>
                  <a:schemeClr val="tx1"/>
                </a:solidFill>
              </a:rPr>
              <a:t>Types of mycotoxins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524000" y="1905000"/>
            <a:ext cx="59436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en-IN" sz="2400" b="1" dirty="0" smtClean="0">
                <a:solidFill>
                  <a:schemeClr val="tx1"/>
                </a:solidFill>
                <a:cs typeface="Times New Roman" pitchFamily="18" charset="0"/>
              </a:rPr>
              <a:t>Economic impacts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524000" y="2667000"/>
            <a:ext cx="59436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en-IN" sz="2400" b="1" dirty="0" smtClean="0">
                <a:solidFill>
                  <a:schemeClr val="tx1"/>
                </a:solidFill>
                <a:cs typeface="Times New Roman" pitchFamily="18" charset="0"/>
              </a:rPr>
              <a:t> Adverse effects of mycotoxins in poultry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1524000" y="3429000"/>
            <a:ext cx="59436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en-IN" sz="2400" b="1" dirty="0" smtClean="0">
                <a:solidFill>
                  <a:schemeClr val="tx1"/>
                </a:solidFill>
              </a:rPr>
              <a:t>Management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1524000" y="4953000"/>
            <a:ext cx="59436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en-IN" sz="2400" b="1" dirty="0" smtClean="0"/>
              <a:t>Conclusion</a:t>
            </a:r>
            <a:endParaRPr lang="en-IN" sz="2400" b="1" dirty="0"/>
          </a:p>
        </p:txBody>
      </p:sp>
      <p:sp>
        <p:nvSpPr>
          <p:cNvPr id="52" name="Rounded Rectangle 51"/>
          <p:cNvSpPr/>
          <p:nvPr/>
        </p:nvSpPr>
        <p:spPr>
          <a:xfrm>
            <a:off x="1524000" y="5715000"/>
            <a:ext cx="59436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en-IN" sz="2400" b="1" dirty="0" smtClean="0">
                <a:solidFill>
                  <a:schemeClr val="tx1"/>
                </a:solidFill>
              </a:rPr>
              <a:t>Research works done in CARI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1524000" y="4191000"/>
            <a:ext cx="5943600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/>
            <a:r>
              <a:rPr lang="en-IN" sz="2400" b="1" dirty="0" smtClean="0">
                <a:solidFill>
                  <a:schemeClr val="tx1"/>
                </a:solidFill>
              </a:rPr>
              <a:t>Control strategies for </a:t>
            </a:r>
            <a:r>
              <a:rPr lang="en-IN" sz="2400" b="1" dirty="0" err="1" smtClean="0">
                <a:solidFill>
                  <a:schemeClr val="tx1"/>
                </a:solidFill>
              </a:rPr>
              <a:t>mycotoxins</a:t>
            </a:r>
            <a:r>
              <a:rPr lang="en-IN" sz="2400" b="1" dirty="0" smtClean="0">
                <a:solidFill>
                  <a:schemeClr val="tx1"/>
                </a:solidFill>
              </a:rPr>
              <a:t> &amp; </a:t>
            </a:r>
            <a:r>
              <a:rPr lang="en-IN" sz="2400" b="1" dirty="0" err="1" smtClean="0">
                <a:solidFill>
                  <a:schemeClr val="tx1"/>
                </a:solidFill>
              </a:rPr>
              <a:t>mycotoxicosis</a:t>
            </a:r>
            <a:r>
              <a:rPr lang="en-IN" sz="2400" b="1" dirty="0" smtClean="0">
                <a:solidFill>
                  <a:schemeClr val="tx1"/>
                </a:solidFill>
              </a:rPr>
              <a:t> </a:t>
            </a:r>
            <a:endParaRPr lang="en-IN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87362"/>
          </a:xfrm>
        </p:spPr>
        <p:txBody>
          <a:bodyPr>
            <a:normAutofit fontScale="90000"/>
          </a:bodyPr>
          <a:lstStyle/>
          <a:p>
            <a:r>
              <a:rPr lang="en-IN" sz="2800" b="1" u="sng" dirty="0" smtClean="0">
                <a:solidFill>
                  <a:schemeClr val="tx1"/>
                </a:solidFill>
                <a:latin typeface="+mn-lt"/>
              </a:rPr>
              <a:t>Physical methods contd..</a:t>
            </a:r>
            <a:endParaRPr lang="en-IN" sz="2800" u="sng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838200"/>
            <a:ext cx="8382000" cy="5638800"/>
          </a:xfrm>
        </p:spPr>
        <p:txBody>
          <a:bodyPr>
            <a:normAutofit/>
          </a:bodyPr>
          <a:lstStyle/>
          <a:p>
            <a:pPr algn="just"/>
            <a:endParaRPr lang="en-IN" sz="2500" dirty="0" smtClean="0"/>
          </a:p>
          <a:p>
            <a:pPr algn="just"/>
            <a:r>
              <a:rPr lang="en-IN" sz="2500" dirty="0" smtClean="0"/>
              <a:t>Herbs and spices like cloves, cinnamon oil, mustard, allspice, garlic and oregano have been shown to have strong antimycotic properties 					                  </a:t>
            </a:r>
            <a:r>
              <a:rPr lang="en-IN" sz="2000" dirty="0" smtClean="0">
                <a:solidFill>
                  <a:srgbClr val="FF0000"/>
                </a:solidFill>
              </a:rPr>
              <a:t>(Bullerman et al., 1977).</a:t>
            </a:r>
            <a:r>
              <a:rPr lang="en-IN" sz="2500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en-IN" sz="2500" dirty="0" smtClean="0"/>
          </a:p>
          <a:p>
            <a:pPr algn="just"/>
            <a:r>
              <a:rPr lang="en-IN" sz="2500" dirty="0" smtClean="0"/>
              <a:t>Low oxygen concentration (&lt;1%) and/or increased concentrations of other gases (i.e., 90% CO2) depress mould growth and mycotoxin formation.</a:t>
            </a:r>
          </a:p>
          <a:p>
            <a:pPr algn="just"/>
            <a:endParaRPr lang="en-IN" sz="2500" dirty="0" smtClean="0"/>
          </a:p>
          <a:p>
            <a:pPr algn="just">
              <a:buNone/>
            </a:pPr>
            <a:r>
              <a:rPr lang="en-IN" sz="2400" b="1" dirty="0" smtClean="0"/>
              <a:t>2. Density segregation: </a:t>
            </a:r>
            <a:r>
              <a:rPr lang="en-IN" sz="2400" dirty="0" smtClean="0"/>
              <a:t>Density segregation of contaminated grain and oilseeds involves sorting and delineating good versus contaminated kernels by floatation.. </a:t>
            </a:r>
          </a:p>
          <a:p>
            <a:pPr algn="just"/>
            <a:endParaRPr lang="en-IN" sz="2500" dirty="0" smtClean="0"/>
          </a:p>
          <a:p>
            <a:pPr algn="just"/>
            <a:endParaRPr lang="en-IN" sz="2500" dirty="0" smtClean="0"/>
          </a:p>
          <a:p>
            <a:pPr algn="just"/>
            <a:endParaRPr lang="en-IN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3562"/>
          </a:xfr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/>
            <a:r>
              <a:rPr lang="en-IN" sz="2500" b="1" dirty="0" smtClean="0">
                <a:solidFill>
                  <a:schemeClr val="tx1"/>
                </a:solidFill>
                <a:latin typeface="+mn-lt"/>
              </a:rPr>
              <a:t>Physical methods contd..</a:t>
            </a:r>
            <a:endParaRPr lang="en-IN" sz="25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914400"/>
            <a:ext cx="8915400" cy="5791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en-IN" b="1" dirty="0" smtClean="0"/>
              <a:t>3. Irradiation</a:t>
            </a:r>
          </a:p>
          <a:p>
            <a:pPr marL="0" indent="0" algn="just">
              <a:buNone/>
            </a:pPr>
            <a:r>
              <a:rPr lang="en-IN" dirty="0" smtClean="0"/>
              <a:t>	Gamma or electronic irradiation and Fluorescent or ultraviolet (UV) rays decompose aflatoxins and ochratoxins.</a:t>
            </a:r>
          </a:p>
          <a:p>
            <a:pPr marL="0" indent="0" algn="just">
              <a:buNone/>
            </a:pPr>
            <a:endParaRPr lang="en-IN" dirty="0" smtClean="0"/>
          </a:p>
          <a:p>
            <a:pPr marL="0" indent="0" algn="just">
              <a:buNone/>
            </a:pPr>
            <a:r>
              <a:rPr lang="en-IN" b="1" dirty="0" smtClean="0"/>
              <a:t>4. Mechanical separation</a:t>
            </a:r>
            <a:r>
              <a:rPr lang="en-IN" dirty="0" smtClean="0"/>
              <a:t>: by hand or machine </a:t>
            </a:r>
          </a:p>
          <a:p>
            <a:pPr marL="0" indent="0" algn="just">
              <a:buNone/>
            </a:pPr>
            <a:endParaRPr lang="en-IN" dirty="0" smtClean="0"/>
          </a:p>
          <a:p>
            <a:pPr marL="0" indent="0" algn="just">
              <a:buNone/>
            </a:pPr>
            <a:r>
              <a:rPr lang="en-IN" b="1" dirty="0" smtClean="0"/>
              <a:t>5. Processing of food:  A</a:t>
            </a:r>
            <a:r>
              <a:rPr lang="en-IN" dirty="0" smtClean="0"/>
              <a:t>utoclaving at 132</a:t>
            </a:r>
            <a:r>
              <a:rPr lang="en-IN" baseline="30000" dirty="0" smtClean="0"/>
              <a:t>0</a:t>
            </a:r>
            <a:r>
              <a:rPr lang="en-IN" dirty="0" smtClean="0"/>
              <a:t>C for 5 hours reduces the OTA concentration by 85 %.				</a:t>
            </a:r>
            <a:r>
              <a:rPr lang="en-IN" sz="2000" dirty="0" smtClean="0">
                <a:solidFill>
                  <a:srgbClr val="FF0000"/>
                </a:solidFill>
              </a:rPr>
              <a:t>(Madsen et al., 1983). </a:t>
            </a:r>
          </a:p>
          <a:p>
            <a:pPr marL="0" indent="0" algn="just">
              <a:buNone/>
            </a:pPr>
            <a:endParaRPr lang="en-IN" sz="20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IN" b="1" dirty="0" smtClean="0"/>
              <a:t>6. Solvent extraction: </a:t>
            </a:r>
            <a:r>
              <a:rPr lang="en-IN" dirty="0" smtClean="0"/>
              <a:t>Most mycotoxins can be extracted efficiently from contaminated grains using carefully selected solvent mixtures. 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Chemical detoxification 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algn="just">
              <a:buNone/>
            </a:pPr>
            <a:r>
              <a:rPr lang="en-IN" b="1" dirty="0" smtClean="0"/>
              <a:t>1.Ammoniation:</a:t>
            </a:r>
            <a:r>
              <a:rPr lang="en-IN" dirty="0" smtClean="0"/>
              <a:t> </a:t>
            </a:r>
          </a:p>
          <a:p>
            <a:pPr algn="just">
              <a:buNone/>
            </a:pPr>
            <a:r>
              <a:rPr lang="en-IN" dirty="0" smtClean="0"/>
              <a:t>	Detoxifies several mycotoxins (85-100%) and inhibits mould growth.	      			   			</a:t>
            </a:r>
            <a:r>
              <a:rPr lang="en-IN" sz="2000" dirty="0" smtClean="0">
                <a:solidFill>
                  <a:srgbClr val="FF0000"/>
                </a:solidFill>
              </a:rPr>
              <a:t>(Madson et al., 1983).</a:t>
            </a:r>
            <a:r>
              <a:rPr lang="en-IN" dirty="0" smtClean="0"/>
              <a:t> </a:t>
            </a:r>
          </a:p>
          <a:p>
            <a:pPr algn="just">
              <a:buNone/>
            </a:pPr>
            <a:r>
              <a:rPr lang="en-IN" dirty="0" smtClean="0"/>
              <a:t>2.</a:t>
            </a:r>
            <a:r>
              <a:rPr lang="en-IN" b="1" dirty="0" smtClean="0"/>
              <a:t>Ozonization: </a:t>
            </a:r>
            <a:r>
              <a:rPr lang="en-IN" dirty="0" smtClean="0"/>
              <a:t>Ozone (O3) gas, degrades aflatoxins in corn and cottonseed meals and also degrades deoxynivalenol and moniliformin. </a:t>
            </a:r>
          </a:p>
          <a:p>
            <a:pPr algn="just">
              <a:buNone/>
            </a:pPr>
            <a:endParaRPr lang="en-IN" dirty="0" smtClean="0"/>
          </a:p>
          <a:p>
            <a:pPr algn="just">
              <a:buNone/>
            </a:pPr>
            <a:r>
              <a:rPr lang="en-IN" dirty="0" smtClean="0"/>
              <a:t>3. </a:t>
            </a:r>
            <a:r>
              <a:rPr lang="en-IN" b="1" dirty="0" smtClean="0"/>
              <a:t>Sodium hydroxide: </a:t>
            </a:r>
            <a:r>
              <a:rPr lang="en-IN" dirty="0" smtClean="0"/>
              <a:t>Warming of grain to 105</a:t>
            </a:r>
            <a:r>
              <a:rPr lang="en-IN" baseline="30000" dirty="0" smtClean="0"/>
              <a:t>0</a:t>
            </a:r>
            <a:r>
              <a:rPr lang="en-IN" dirty="0" smtClean="0"/>
              <a:t>C in the presence of 0.5% sodium hydroxide detoxified various mycotoxins in the feed.</a:t>
            </a:r>
          </a:p>
          <a:p>
            <a:pPr algn="just">
              <a:buNone/>
            </a:pPr>
            <a:endParaRPr lang="en-IN" dirty="0" smtClean="0"/>
          </a:p>
          <a:p>
            <a:pPr algn="just">
              <a:buNone/>
            </a:pPr>
            <a:r>
              <a:rPr lang="en-IN" dirty="0" smtClean="0"/>
              <a:t>4. </a:t>
            </a:r>
            <a:r>
              <a:rPr lang="en-IN" b="1" dirty="0" smtClean="0"/>
              <a:t>Structural degradation: </a:t>
            </a:r>
            <a:r>
              <a:rPr lang="en-IN" dirty="0" smtClean="0"/>
              <a:t>Chemicals including acids, bases, aldehydes, bisulfites, oxidising agents and various gases have been tested for their ability to degrade or detoxify AFB1 and other mycotoxins.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Biological Inactivation</a:t>
            </a:r>
            <a:endParaRPr lang="en-IN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685800"/>
            <a:ext cx="8915400" cy="5943600"/>
          </a:xfrm>
        </p:spPr>
        <p:txBody>
          <a:bodyPr/>
          <a:lstStyle/>
          <a:p>
            <a:pPr marL="95250" lvl="1" indent="0" algn="just">
              <a:buNone/>
            </a:pPr>
            <a:r>
              <a:rPr lang="en-IN" dirty="0" smtClean="0"/>
              <a:t>	</a:t>
            </a:r>
          </a:p>
          <a:p>
            <a:pPr marL="95250" lvl="1" indent="0" algn="just">
              <a:buNone/>
            </a:pPr>
            <a:r>
              <a:rPr lang="en-IN" dirty="0" smtClean="0"/>
              <a:t>	The commercial available synergistic blends of the mycotoxin binders are found to be beneficial against the commonly occurring mycotoxins in poultry species.		     				  </a:t>
            </a:r>
            <a:r>
              <a:rPr lang="en-IN" sz="1800" dirty="0" smtClean="0">
                <a:solidFill>
                  <a:srgbClr val="FF0000"/>
                </a:solidFill>
              </a:rPr>
              <a:t>(Patil et al., 2005).</a:t>
            </a:r>
          </a:p>
          <a:p>
            <a:pPr marL="95250" lvl="1" indent="0" algn="just">
              <a:buNone/>
            </a:pPr>
            <a:r>
              <a:rPr lang="en-IN" b="1" dirty="0" smtClean="0"/>
              <a:t>1.Activated charcoal:</a:t>
            </a:r>
          </a:p>
          <a:p>
            <a:pPr marL="95250" lvl="1" indent="0" algn="just">
              <a:buNone/>
            </a:pPr>
            <a:r>
              <a:rPr lang="en-IN" b="1" dirty="0" smtClean="0">
                <a:solidFill>
                  <a:srgbClr val="FF0000"/>
                </a:solidFill>
              </a:rPr>
              <a:t>	</a:t>
            </a:r>
            <a:r>
              <a:rPr lang="en-IN" dirty="0" smtClean="0"/>
              <a:t> The adsorption property of AC was found effective against aflatoxin B1 and ochratoxin A up to 95% and 91%, respectively, during in vitro studies 							</a:t>
            </a:r>
            <a:r>
              <a:rPr lang="en-IN" sz="2000" dirty="0" smtClean="0">
                <a:solidFill>
                  <a:srgbClr val="FF0000"/>
                </a:solidFill>
              </a:rPr>
              <a:t>(Galvano et al., 2001)</a:t>
            </a:r>
          </a:p>
          <a:p>
            <a:pPr marL="95250" lvl="1" indent="0" algn="just">
              <a:buNone/>
            </a:pPr>
            <a:r>
              <a:rPr lang="en-IN" b="1" dirty="0" smtClean="0"/>
              <a:t>2. Bentonites</a:t>
            </a:r>
            <a:endParaRPr lang="en-IN" dirty="0" smtClean="0"/>
          </a:p>
          <a:p>
            <a:pPr marL="95250" lvl="1" indent="0" algn="just">
              <a:buNone/>
            </a:pPr>
            <a:r>
              <a:rPr lang="en-IN" dirty="0" smtClean="0"/>
              <a:t>	Bentonite could bind aflatoxin to the extent of 66% while it was of little use in adsorbing OTA.</a:t>
            </a:r>
          </a:p>
          <a:p>
            <a:pPr marL="95250" lvl="1" indent="0" algn="just">
              <a:buNone/>
            </a:pPr>
            <a:r>
              <a:rPr lang="en-IN" b="1" dirty="0" smtClean="0"/>
              <a:t>3. Bovine serum albumin</a:t>
            </a:r>
          </a:p>
          <a:p>
            <a:pPr marL="95250" lvl="1" indent="0" algn="just">
              <a:buNone/>
            </a:pPr>
            <a:r>
              <a:rPr lang="en-IN" dirty="0" smtClean="0"/>
              <a:t>	Bovine albumin competes with mycotoxins in the intestinal tract and helps to excrete it.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6096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Biological Inactivation contd...</a:t>
            </a:r>
            <a:endParaRPr lang="en-IN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>
              <a:buNone/>
            </a:pPr>
            <a:r>
              <a:rPr lang="en-IN" b="1" dirty="0" smtClean="0"/>
              <a:t>4. Cholestyramine</a:t>
            </a:r>
            <a:endParaRPr lang="en-IN" dirty="0" smtClean="0"/>
          </a:p>
          <a:p>
            <a:pPr algn="just">
              <a:buNone/>
            </a:pPr>
            <a:r>
              <a:rPr lang="en-IN" dirty="0" smtClean="0"/>
              <a:t>		</a:t>
            </a:r>
            <a:r>
              <a:rPr lang="en-IN" sz="2500" dirty="0" smtClean="0"/>
              <a:t>CHA at (5%) reduced the concentration of OTA in plasma (50%) and increased its clearance by way of the faeces.       	   </a:t>
            </a:r>
            <a:r>
              <a:rPr lang="en-IN" sz="2000" dirty="0" smtClean="0">
                <a:solidFill>
                  <a:srgbClr val="FF0000"/>
                </a:solidFill>
              </a:rPr>
              <a:t>(Kerkadi et al., 1998)</a:t>
            </a:r>
          </a:p>
          <a:p>
            <a:pPr algn="just">
              <a:buNone/>
            </a:pPr>
            <a:endParaRPr lang="en-IN" sz="20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n-IN" sz="2400" b="1" dirty="0" smtClean="0"/>
              <a:t>5. </a:t>
            </a:r>
            <a:r>
              <a:rPr lang="pt-BR" sz="2400" b="1" dirty="0" smtClean="0"/>
              <a:t>Hydrated sodium calcium alumino silicate (HSCAS)</a:t>
            </a:r>
          </a:p>
          <a:p>
            <a:pPr algn="just">
              <a:buNone/>
            </a:pPr>
            <a:r>
              <a:rPr lang="pt-BR" sz="2400" b="1" dirty="0" smtClean="0"/>
              <a:t>		</a:t>
            </a:r>
            <a:r>
              <a:rPr lang="en-IN" sz="2400" dirty="0" smtClean="0"/>
              <a:t>In young broiler chicks, HSCAS (0.5%) was effective at reducing the toxicity of aflatoxin </a:t>
            </a:r>
            <a:r>
              <a:rPr lang="en-IN" sz="2000" dirty="0" smtClean="0">
                <a:solidFill>
                  <a:srgbClr val="FF0000"/>
                </a:solidFill>
              </a:rPr>
              <a:t>(Harvey et al., 1993; Abo-Norag et al., 1995) </a:t>
            </a:r>
            <a:r>
              <a:rPr lang="en-IN" sz="2400" dirty="0" smtClean="0"/>
              <a:t>as well as combined toxicity with OTA </a:t>
            </a:r>
            <a:r>
              <a:rPr lang="en-IN" sz="2000" dirty="0" smtClean="0">
                <a:solidFill>
                  <a:srgbClr val="FF0000"/>
                </a:solidFill>
              </a:rPr>
              <a:t>(Huff et al., 1974).</a:t>
            </a:r>
          </a:p>
          <a:p>
            <a:pPr algn="just">
              <a:buNone/>
            </a:pPr>
            <a:endParaRPr lang="en-IN" sz="2400" b="1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n-IN" sz="2400" b="1" dirty="0" smtClean="0"/>
              <a:t>6. Polyvinylpolypyrrolidone </a:t>
            </a:r>
          </a:p>
          <a:p>
            <a:pPr algn="just">
              <a:buNone/>
            </a:pPr>
            <a:r>
              <a:rPr lang="en-IN" sz="2000" dirty="0" smtClean="0"/>
              <a:t>	</a:t>
            </a:r>
            <a:r>
              <a:rPr lang="en-IN" sz="2500" dirty="0" smtClean="0"/>
              <a:t>Polyvinylpolypyrrolidone, a synthetic resin, at 0.4g/kg level can bind up to 50 g/kg of AFB1 in feed.</a:t>
            </a:r>
            <a:endParaRPr lang="en-IN" sz="2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356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Binders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838200"/>
            <a:ext cx="8915400" cy="5715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IN" b="1" dirty="0" smtClean="0"/>
              <a:t>Types of Binders </a:t>
            </a:r>
          </a:p>
          <a:p>
            <a:pPr algn="just">
              <a:buNone/>
            </a:pPr>
            <a:r>
              <a:rPr lang="en-IN" b="1" dirty="0" smtClean="0"/>
              <a:t>Organic products </a:t>
            </a:r>
          </a:p>
          <a:p>
            <a:pPr algn="just">
              <a:buNone/>
            </a:pPr>
            <a:r>
              <a:rPr lang="en-IN" dirty="0" smtClean="0"/>
              <a:t>Dioctatin A, aflastatin A, dillapiol, indigestible carbohydrates (cellulose, glucomannas, peptidoglycans), etc. </a:t>
            </a:r>
          </a:p>
          <a:p>
            <a:pPr algn="just">
              <a:buNone/>
            </a:pPr>
            <a:r>
              <a:rPr lang="en-IN" dirty="0" smtClean="0"/>
              <a:t>Dioctatin A, Dillapiol, aflastatin-A, and Apiol as specific </a:t>
            </a:r>
            <a:r>
              <a:rPr lang="en-IN" b="1" dirty="0" smtClean="0"/>
              <a:t>inhibitors of biosynthesis of aflatoxin G1 in Aspergillus parasitics </a:t>
            </a:r>
          </a:p>
          <a:p>
            <a:pPr algn="just">
              <a:buNone/>
            </a:pPr>
            <a:r>
              <a:rPr lang="en-IN" b="1" dirty="0" smtClean="0"/>
              <a:t>Inorganic products </a:t>
            </a:r>
          </a:p>
          <a:p>
            <a:pPr algn="just">
              <a:buNone/>
            </a:pPr>
            <a:r>
              <a:rPr lang="en-IN" dirty="0" smtClean="0"/>
              <a:t>Activated carbon, aluminosilicates (clay, bentonite, montmorillonite, seolite, phyllosilicate etc.), Polyvinylpyrollidine (PVP), montmorillonite,  etc. </a:t>
            </a:r>
          </a:p>
          <a:p>
            <a:pPr algn="just">
              <a:buNone/>
            </a:pPr>
            <a:r>
              <a:rPr lang="en-IN" dirty="0" smtClean="0"/>
              <a:t>Hydrated sodium calcium aluminosilicate (HSCAS) </a:t>
            </a:r>
          </a:p>
          <a:p>
            <a:pPr algn="just">
              <a:buNone/>
            </a:pPr>
            <a:r>
              <a:rPr lang="en-IN" dirty="0" smtClean="0"/>
              <a:t>Mostly studied one, “aflatoxin-selective clay” </a:t>
            </a:r>
          </a:p>
          <a:p>
            <a:pPr algn="just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563562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Microbiological binding agents 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914400"/>
            <a:ext cx="8991600" cy="5715000"/>
          </a:xfrm>
          <a:ln>
            <a:noFill/>
          </a:ln>
        </p:spPr>
        <p:txBody>
          <a:bodyPr/>
          <a:lstStyle/>
          <a:p>
            <a:pPr algn="just"/>
            <a:r>
              <a:rPr lang="en-IN" dirty="0" smtClean="0"/>
              <a:t>MOS </a:t>
            </a:r>
            <a:r>
              <a:rPr lang="en-IN" i="1" dirty="0" smtClean="0"/>
              <a:t>Saccharomyces cerevisiae </a:t>
            </a:r>
            <a:r>
              <a:rPr lang="en-IN" dirty="0" smtClean="0"/>
              <a:t>has shown broad-spectrum efficacy against most of the mycotoxins 				</a:t>
            </a:r>
            <a:r>
              <a:rPr lang="en-IN" sz="2000" dirty="0" smtClean="0">
                <a:solidFill>
                  <a:srgbClr val="FF0000"/>
                </a:solidFill>
              </a:rPr>
              <a:t>(Raju and Reddy, 2000)</a:t>
            </a:r>
          </a:p>
          <a:p>
            <a:pPr algn="just"/>
            <a:endParaRPr lang="en-IN" sz="2000" dirty="0" smtClean="0">
              <a:solidFill>
                <a:srgbClr val="FF0000"/>
              </a:solidFill>
            </a:endParaRPr>
          </a:p>
          <a:p>
            <a:pPr algn="just"/>
            <a:r>
              <a:rPr lang="en-IN" dirty="0" smtClean="0"/>
              <a:t>MOS with glucan, bound AFB1 and showed significant binding over zearelenone, T2 toxin and moderate binding over OTA , during in vitro studies						  </a:t>
            </a:r>
            <a:r>
              <a:rPr lang="en-IN" sz="2000" dirty="0" smtClean="0">
                <a:solidFill>
                  <a:srgbClr val="FF0000"/>
                </a:solidFill>
              </a:rPr>
              <a:t>(Raju and Reddy, 2000).</a:t>
            </a:r>
          </a:p>
          <a:p>
            <a:pPr algn="just"/>
            <a:endParaRPr lang="en-IN" sz="2000" dirty="0" smtClean="0">
              <a:solidFill>
                <a:srgbClr val="FF0000"/>
              </a:solidFill>
            </a:endParaRPr>
          </a:p>
          <a:p>
            <a:pPr algn="just"/>
            <a:r>
              <a:rPr lang="en-IN" sz="2400" dirty="0" smtClean="0"/>
              <a:t>Bifidobacteria, Lactic acid bacteria and Propionibacteria can bind mycotoxins 					</a:t>
            </a:r>
            <a:r>
              <a:rPr lang="en-IN" sz="2000" dirty="0" smtClean="0">
                <a:solidFill>
                  <a:srgbClr val="FF0000"/>
                </a:solidFill>
              </a:rPr>
              <a:t>(Yoon and Baeck 1999; ElNemazi et al., 1998)</a:t>
            </a:r>
          </a:p>
          <a:p>
            <a:pPr algn="just"/>
            <a:endParaRPr lang="en-IN" sz="2000" dirty="0" smtClean="0">
              <a:solidFill>
                <a:srgbClr val="FF0000"/>
              </a:solidFill>
            </a:endParaRPr>
          </a:p>
          <a:p>
            <a:pPr algn="just"/>
            <a:r>
              <a:rPr lang="en-IN" sz="2400" i="1" dirty="0" smtClean="0"/>
              <a:t>Bifidobacter animalis </a:t>
            </a:r>
            <a:r>
              <a:rPr lang="en-IN" sz="2400" dirty="0" smtClean="0"/>
              <a:t>and </a:t>
            </a:r>
            <a:r>
              <a:rPr lang="en-IN" sz="2400" i="1" dirty="0" smtClean="0"/>
              <a:t>Lactobacillus acidophilus </a:t>
            </a:r>
            <a:r>
              <a:rPr lang="en-IN" sz="2400" dirty="0" smtClean="0"/>
              <a:t>were found to be highly effective against OTA and patulin, respectively 	                   </a:t>
            </a:r>
            <a:r>
              <a:rPr lang="en-IN" sz="2000" dirty="0" smtClean="0">
                <a:solidFill>
                  <a:srgbClr val="FF0000"/>
                </a:solidFill>
              </a:rPr>
              <a:t>(Fuchs et al., 2008).   </a:t>
            </a:r>
            <a:endParaRPr lang="en-IN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Desktop\biolog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6200"/>
            <a:ext cx="5715001" cy="2133600"/>
          </a:xfrm>
          <a:prstGeom prst="rect">
            <a:avLst/>
          </a:prstGeom>
          <a:noFill/>
        </p:spPr>
      </p:pic>
      <p:pic>
        <p:nvPicPr>
          <p:cNvPr id="2050" name="Picture 2" descr="C:\Users\HP\Desktop\antimycotoxinmycotoxinbinders-5-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7050" y="2295525"/>
            <a:ext cx="6076950" cy="45624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239000" y="3352800"/>
            <a:ext cx="1905000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2438400" y="6400800"/>
            <a:ext cx="6705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2052" name="Picture 4" descr="Image result for UltraSor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048000"/>
            <a:ext cx="2857500" cy="3505200"/>
          </a:xfrm>
          <a:prstGeom prst="rect">
            <a:avLst/>
          </a:prstGeom>
          <a:noFill/>
        </p:spPr>
      </p:pic>
      <p:pic>
        <p:nvPicPr>
          <p:cNvPr id="2053" name="Picture 5" descr="C:\Users\HP\Desktop\Mycosorb-pi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254000"/>
            <a:ext cx="1981200" cy="264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772400" cy="914400"/>
          </a:xfr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Antioxidant substances and food components </a:t>
            </a:r>
            <a:br>
              <a:rPr lang="en-IN" sz="2800" b="1" dirty="0" smtClean="0">
                <a:solidFill>
                  <a:schemeClr val="tx1"/>
                </a:solidFill>
                <a:latin typeface="+mn-lt"/>
              </a:rPr>
            </a:br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and  additives 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9144000" cy="54102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IN" dirty="0" smtClean="0"/>
              <a:t>Superoxide anion scavengers, thereby protecting cell membranes from the mycotoxin induced damage. </a:t>
            </a:r>
          </a:p>
          <a:p>
            <a:pPr algn="just"/>
            <a:r>
              <a:rPr lang="en-IN" dirty="0" smtClean="0"/>
              <a:t>Ascorbic acid (Vitamin C)</a:t>
            </a:r>
          </a:p>
          <a:p>
            <a:pPr algn="just"/>
            <a:r>
              <a:rPr lang="en-IN" dirty="0" smtClean="0"/>
              <a:t>Phenolic compounds</a:t>
            </a:r>
          </a:p>
          <a:p>
            <a:pPr algn="just"/>
            <a:r>
              <a:rPr lang="en-IN" dirty="0" smtClean="0"/>
              <a:t>Plant materials/Plant product</a:t>
            </a:r>
          </a:p>
          <a:p>
            <a:pPr algn="just"/>
            <a:r>
              <a:rPr lang="en-IN" dirty="0" smtClean="0"/>
              <a:t>Vitamin A</a:t>
            </a:r>
          </a:p>
          <a:p>
            <a:pPr algn="just"/>
            <a:r>
              <a:rPr lang="en-IN" dirty="0" smtClean="0"/>
              <a:t>Vitamin E/Selenium</a:t>
            </a:r>
          </a:p>
          <a:p>
            <a:pPr algn="just">
              <a:buNone/>
            </a:pPr>
            <a:r>
              <a:rPr lang="en-IN" sz="2400" b="1" dirty="0" smtClean="0"/>
              <a:t>food components and  additives</a:t>
            </a:r>
          </a:p>
          <a:p>
            <a:pPr algn="just"/>
            <a:r>
              <a:rPr lang="en-IN" dirty="0" smtClean="0"/>
              <a:t>Aspartame</a:t>
            </a:r>
          </a:p>
          <a:p>
            <a:pPr algn="just"/>
            <a:r>
              <a:rPr lang="en-IN" dirty="0" smtClean="0"/>
              <a:t>Crude proteins</a:t>
            </a:r>
          </a:p>
          <a:p>
            <a:pPr algn="just"/>
            <a:r>
              <a:rPr lang="en-IN" dirty="0" smtClean="0"/>
              <a:t>Dietary lipids</a:t>
            </a:r>
          </a:p>
          <a:p>
            <a:pPr algn="just"/>
            <a:r>
              <a:rPr lang="en-IN" dirty="0" smtClean="0"/>
              <a:t>L-Methionine</a:t>
            </a:r>
          </a:p>
          <a:p>
            <a:pPr algn="just"/>
            <a:r>
              <a:rPr lang="en-IN" dirty="0" smtClean="0"/>
              <a:t>L- Phenylalanine					 </a:t>
            </a:r>
            <a:r>
              <a:rPr lang="en-IN" dirty="0" smtClean="0">
                <a:solidFill>
                  <a:srgbClr val="FF0000"/>
                </a:solidFill>
              </a:rPr>
              <a:t>(Patil et al., 2005).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72400" cy="563562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Research works done in CARI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762000"/>
            <a:ext cx="8610600" cy="5791200"/>
          </a:xfrm>
        </p:spPr>
        <p:txBody>
          <a:bodyPr>
            <a:normAutofit/>
          </a:bodyPr>
          <a:lstStyle/>
          <a:p>
            <a:pPr marL="177800" indent="-177800" algn="just">
              <a:buNone/>
            </a:pPr>
            <a:r>
              <a:rPr lang="en-IN" sz="2200" dirty="0" smtClean="0"/>
              <a:t>1. Sirajudeen, M., Gopi, K., Tyagi, J.S., Moudgal, R.P., Mohan, J. and Singh, R., 2011. Protective effects of melatonin in reduction of oxidative damage and immunosuppression induced by aflatoxin B1‐contaminated diets in young chicks. </a:t>
            </a:r>
            <a:r>
              <a:rPr lang="en-IN" sz="2200" i="1" dirty="0" smtClean="0"/>
              <a:t>Environmental toxicology</a:t>
            </a:r>
            <a:r>
              <a:rPr lang="en-IN" sz="2200" dirty="0" smtClean="0"/>
              <a:t>, </a:t>
            </a:r>
            <a:r>
              <a:rPr lang="en-IN" sz="2200" i="1" dirty="0" smtClean="0"/>
              <a:t>26</a:t>
            </a:r>
            <a:r>
              <a:rPr lang="en-IN" sz="2200" dirty="0" smtClean="0"/>
              <a:t>(2), pp.153-160.</a:t>
            </a:r>
          </a:p>
          <a:p>
            <a:pPr marL="177800" indent="-177800" algn="just">
              <a:buNone/>
            </a:pPr>
            <a:r>
              <a:rPr lang="en-IN" sz="2200" dirty="0" smtClean="0"/>
              <a:t>2.Singh, R., Shrivastava, H.P., Shrivastav, A.K. and Deo, C., 2010. Effect of varying levels of dietary aflatoxin on the performance of broiler chicken. </a:t>
            </a:r>
            <a:r>
              <a:rPr lang="en-IN" sz="2200" i="1" dirty="0" smtClean="0"/>
              <a:t>Indian Journal of Poultry Science</a:t>
            </a:r>
            <a:r>
              <a:rPr lang="en-IN" sz="2200" dirty="0" smtClean="0"/>
              <a:t>, </a:t>
            </a:r>
            <a:r>
              <a:rPr lang="en-IN" sz="2200" i="1" dirty="0" smtClean="0"/>
              <a:t>45</a:t>
            </a:r>
            <a:r>
              <a:rPr lang="en-IN" sz="2200" dirty="0" smtClean="0"/>
              <a:t>(3), pp.308-310.</a:t>
            </a:r>
          </a:p>
          <a:p>
            <a:pPr marL="177800" indent="-177800" algn="just">
              <a:buNone/>
            </a:pPr>
            <a:r>
              <a:rPr lang="en-IN" sz="2200" dirty="0" smtClean="0"/>
              <a:t>3.Awachat, V.B., Majumdar, S., Mandal, A.B. and Bhanja, S.K., 2011. Slaughter byproduct yields of poultry, their rendering into poultry byproduct meal, and evaluation of its nutrient composition and aflatoxin content. </a:t>
            </a:r>
            <a:r>
              <a:rPr lang="en-IN" sz="2200" i="1" dirty="0" smtClean="0"/>
              <a:t>Animal Science Reporter</a:t>
            </a:r>
            <a:r>
              <a:rPr lang="en-IN" sz="2200" dirty="0" smtClean="0"/>
              <a:t>, </a:t>
            </a:r>
            <a:r>
              <a:rPr lang="en-IN" sz="2200" i="1" dirty="0" smtClean="0"/>
              <a:t>5</a:t>
            </a:r>
            <a:r>
              <a:rPr lang="en-IN" sz="2200" dirty="0" smtClean="0"/>
              <a:t>(4), pp.135-140.</a:t>
            </a:r>
          </a:p>
          <a:p>
            <a:pPr marL="177800" indent="-177800" algn="just">
              <a:buNone/>
            </a:pPr>
            <a:r>
              <a:rPr lang="en-IN" sz="2200" dirty="0" smtClean="0"/>
              <a:t>4..Singh, R. and Shrivastav, A.K., 2011. Occurrence of aflatoxins in maize feed in Bihar. </a:t>
            </a:r>
            <a:r>
              <a:rPr lang="en-IN" sz="2200" i="1" dirty="0" smtClean="0"/>
              <a:t>Indian Journal of Poultry Science</a:t>
            </a:r>
            <a:r>
              <a:rPr lang="en-IN" sz="2200" dirty="0" smtClean="0"/>
              <a:t>, </a:t>
            </a:r>
            <a:r>
              <a:rPr lang="en-IN" sz="2200" i="1" dirty="0" smtClean="0"/>
              <a:t>46</a:t>
            </a:r>
            <a:r>
              <a:rPr lang="en-IN" sz="2200" dirty="0" smtClean="0"/>
              <a:t>(3), pp.341-345.</a:t>
            </a:r>
          </a:p>
          <a:p>
            <a:pPr marL="177800" indent="-177800" algn="just">
              <a:buNone/>
            </a:pPr>
            <a:r>
              <a:rPr lang="en-IN" sz="2200" dirty="0" smtClean="0"/>
              <a:t>5.Singh, R., Shrivastava, H.P. and Shrivastav, A.K., 2011. Effect of dietary aflatoxin on the performance of turkey poults. </a:t>
            </a:r>
            <a:r>
              <a:rPr lang="en-IN" sz="2200" i="1" dirty="0" smtClean="0"/>
              <a:t>Indian Journal of Poultry Science</a:t>
            </a:r>
            <a:r>
              <a:rPr lang="en-IN" sz="2200" dirty="0" smtClean="0"/>
              <a:t>, </a:t>
            </a:r>
            <a:r>
              <a:rPr lang="en-IN" sz="2200" i="1" dirty="0" smtClean="0"/>
              <a:t>46</a:t>
            </a:r>
            <a:r>
              <a:rPr lang="en-IN" sz="2200" dirty="0" smtClean="0"/>
              <a:t>(2), pp.185-188.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762000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Introduction</a:t>
            </a:r>
            <a:endParaRPr lang="en-US" sz="28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143000"/>
            <a:ext cx="8839200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IN" sz="2800" b="1" spc="-50" dirty="0" smtClean="0">
                <a:latin typeface="Bell MT" pitchFamily="18" charset="0"/>
                <a:cs typeface="Times New Roman" pitchFamily="18" charset="0"/>
              </a:rPr>
              <a:t>Mycotoxins</a:t>
            </a:r>
          </a:p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IN" sz="2400" spc="-50" dirty="0" smtClean="0">
                <a:latin typeface="Bell MT" pitchFamily="18" charset="0"/>
                <a:cs typeface="Arial" pitchFamily="34" charset="0"/>
              </a:rPr>
              <a:t>Mycotoxins are biologically active, toxic metabolites produced by toxigenic fungi mainly belonging to Aspergillus, Fusarium and Penicillium species.</a:t>
            </a:r>
          </a:p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IN" sz="2400" spc="-50" dirty="0" smtClean="0">
                <a:latin typeface="Bell MT" pitchFamily="18" charset="0"/>
                <a:cs typeface="Arial" pitchFamily="34" charset="0"/>
              </a:rPr>
              <a:t>Which invade crops in the field and may grow on foods during storage under favourable conditions of </a:t>
            </a:r>
            <a:r>
              <a:rPr lang="da-DK" sz="2400" spc="-50" dirty="0" smtClean="0">
                <a:latin typeface="Bell MT" pitchFamily="18" charset="0"/>
                <a:cs typeface="Arial" pitchFamily="34" charset="0"/>
              </a:rPr>
              <a:t>temperature and humidity.</a:t>
            </a:r>
            <a:endParaRPr lang="en-IN" sz="2400" spc="-50" dirty="0" smtClean="0">
              <a:latin typeface="Bell MT" pitchFamily="18" charset="0"/>
              <a:cs typeface="Arial" pitchFamily="34" charset="0"/>
            </a:endParaRPr>
          </a:p>
          <a:p>
            <a:pPr algn="just">
              <a:buNone/>
            </a:pPr>
            <a:r>
              <a:rPr lang="da-DK" sz="2800" dirty="0" smtClean="0">
                <a:latin typeface="Bell MT" pitchFamily="18" charset="0"/>
                <a:cs typeface="Times New Roman" pitchFamily="18" charset="0"/>
              </a:rPr>
              <a:t> 						         </a:t>
            </a:r>
            <a:r>
              <a:rPr lang="da-DK" sz="2400" dirty="0" smtClean="0">
                <a:solidFill>
                  <a:srgbClr val="FF0000"/>
                </a:solidFill>
                <a:latin typeface="Bell MT" pitchFamily="18" charset="0"/>
                <a:cs typeface="Times New Roman" pitchFamily="18" charset="0"/>
              </a:rPr>
              <a:t>(Shamsudeen et al., 2013)</a:t>
            </a:r>
            <a:endParaRPr lang="en-IN" sz="2400" dirty="0" smtClean="0">
              <a:solidFill>
                <a:srgbClr val="FF0000"/>
              </a:solidFill>
              <a:latin typeface="Bell MT" pitchFamily="18" charset="0"/>
              <a:cs typeface="Times New Roman" pitchFamily="18" charset="0"/>
            </a:endParaRPr>
          </a:p>
          <a:p>
            <a:endParaRPr lang="en-US" sz="2800" dirty="0">
              <a:latin typeface="Bell MT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411162"/>
          </a:xfrm>
        </p:spPr>
        <p:txBody>
          <a:bodyPr>
            <a:normAutofit fontScale="90000"/>
          </a:bodyPr>
          <a:lstStyle/>
          <a:p>
            <a:r>
              <a:rPr lang="en-IN" sz="2800" b="1" u="sng" dirty="0" smtClean="0">
                <a:solidFill>
                  <a:schemeClr val="tx1"/>
                </a:solidFill>
                <a:latin typeface="+mn-lt"/>
              </a:rPr>
              <a:t>Cont..</a:t>
            </a:r>
            <a:endParaRPr lang="en-IN" sz="2800" b="1" u="sng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762000"/>
            <a:ext cx="8763000" cy="58674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IN" sz="2200" dirty="0" smtClean="0"/>
              <a:t>6.Silambarasan, S., Singh, R. and Mandal, A.B., 2013. Evaluation of the ability of adsorbents to ameliorate the adverse effects of aflatoxin B1 in broiler chickens. </a:t>
            </a:r>
            <a:r>
              <a:rPr lang="en-IN" sz="2200" i="1" dirty="0" smtClean="0"/>
              <a:t>The Indian Journal of Animal Sciences</a:t>
            </a:r>
            <a:r>
              <a:rPr lang="en-IN" sz="2200" dirty="0" smtClean="0"/>
              <a:t>, </a:t>
            </a:r>
            <a:r>
              <a:rPr lang="en-IN" sz="2200" i="1" dirty="0" smtClean="0"/>
              <a:t>83</a:t>
            </a:r>
            <a:r>
              <a:rPr lang="en-IN" sz="2200" dirty="0" smtClean="0"/>
              <a:t>(1). </a:t>
            </a:r>
          </a:p>
          <a:p>
            <a:pPr algn="just">
              <a:buNone/>
            </a:pPr>
            <a:r>
              <a:rPr lang="en-IN" sz="2200" dirty="0" smtClean="0"/>
              <a:t>7.Sharma, M., Singh, R., Mandal, A.B. and Kurade, N.P., 2014. Amelioration of aflatoxicosis by methionine supplementation in broiler chickens. </a:t>
            </a:r>
            <a:r>
              <a:rPr lang="en-IN" sz="2200" i="1" dirty="0" smtClean="0"/>
              <a:t>Indian Journal of Poultry Science</a:t>
            </a:r>
            <a:r>
              <a:rPr lang="en-IN" sz="2200" dirty="0" smtClean="0"/>
              <a:t>, </a:t>
            </a:r>
            <a:r>
              <a:rPr lang="en-IN" sz="2200" i="1" dirty="0" smtClean="0"/>
              <a:t>49</a:t>
            </a:r>
            <a:r>
              <a:rPr lang="en-IN" sz="2200" dirty="0" smtClean="0"/>
              <a:t>(1), pp.1-6</a:t>
            </a:r>
          </a:p>
          <a:p>
            <a:pPr algn="just">
              <a:buNone/>
            </a:pPr>
            <a:r>
              <a:rPr lang="en-IN" sz="2200" dirty="0" smtClean="0"/>
              <a:t>8.Singh, R. and Mandal, A.B., 2014. Efficacy of fumaric and citric acids in preventing biosynthesis of aflatoxins in poultry feed with variable moisture content. </a:t>
            </a:r>
            <a:r>
              <a:rPr lang="en-IN" sz="2200" i="1" dirty="0" smtClean="0"/>
              <a:t>The Indian Journal of Animal Sciences</a:t>
            </a:r>
            <a:r>
              <a:rPr lang="en-IN" sz="2200" dirty="0" smtClean="0"/>
              <a:t>, </a:t>
            </a:r>
            <a:r>
              <a:rPr lang="en-IN" sz="2200" i="1" dirty="0" smtClean="0"/>
              <a:t>84</a:t>
            </a:r>
            <a:r>
              <a:rPr lang="en-IN" sz="2200" dirty="0" smtClean="0"/>
              <a:t>(4)</a:t>
            </a:r>
          </a:p>
          <a:p>
            <a:pPr algn="just">
              <a:buNone/>
            </a:pPr>
            <a:r>
              <a:rPr lang="en-IN" sz="2200" dirty="0" smtClean="0"/>
              <a:t>9.Singh, R. and Mandal, A.B., 2015. Efficacy of Methionine Hydroxy Analogue in Ameliorating Aflatoxicosis in Japanese Quails. </a:t>
            </a:r>
            <a:r>
              <a:rPr lang="en-IN" sz="2200" i="1" dirty="0" smtClean="0"/>
              <a:t>Animal Nutrition and Feed Technology</a:t>
            </a:r>
            <a:r>
              <a:rPr lang="en-IN" sz="2200" dirty="0" smtClean="0"/>
              <a:t>, </a:t>
            </a:r>
            <a:r>
              <a:rPr lang="en-IN" sz="2200" i="1" dirty="0" smtClean="0"/>
              <a:t>15</a:t>
            </a:r>
            <a:r>
              <a:rPr lang="en-IN" sz="2200" dirty="0" smtClean="0"/>
              <a:t>(2), pp.227-234.</a:t>
            </a:r>
          </a:p>
          <a:p>
            <a:pPr algn="just">
              <a:buNone/>
            </a:pPr>
            <a:r>
              <a:rPr lang="en-IN" sz="2200" dirty="0" smtClean="0"/>
              <a:t>10.</a:t>
            </a:r>
            <a:r>
              <a:rPr lang="en-IN" sz="2400" dirty="0" smtClean="0"/>
              <a:t> </a:t>
            </a:r>
            <a:r>
              <a:rPr lang="en-IN" sz="2000" dirty="0" smtClean="0"/>
              <a:t>Singh, R., Mandal, A.B., Sharma, M.A.M.T.A. and Biswas, A.V.I.S.H.E.K., 2015. Effect of varying levels of dietary ochratoxin A on the performance of broiler chickens. </a:t>
            </a:r>
            <a:r>
              <a:rPr lang="en-IN" sz="2000" i="1" dirty="0" smtClean="0"/>
              <a:t>The Indian Journal of Animal Sciences</a:t>
            </a:r>
            <a:r>
              <a:rPr lang="en-IN" sz="2000" dirty="0" smtClean="0"/>
              <a:t>, </a:t>
            </a:r>
            <a:r>
              <a:rPr lang="en-IN" sz="2000" i="1" dirty="0" smtClean="0"/>
              <a:t>85</a:t>
            </a:r>
            <a:r>
              <a:rPr lang="en-IN" sz="2000" dirty="0" smtClean="0"/>
              <a:t>(3), pp.296-300.</a:t>
            </a:r>
            <a:endParaRPr lang="en-IN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  <a:solidFill>
            <a:srgbClr val="FFC000"/>
          </a:solidFill>
        </p:spPr>
        <p:txBody>
          <a:bodyPr anchor="ctr">
            <a:norm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Conclusion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95400"/>
            <a:ext cx="8686800" cy="5257800"/>
          </a:xfrm>
        </p:spPr>
        <p:txBody>
          <a:bodyPr/>
          <a:lstStyle/>
          <a:p>
            <a:pPr algn="just">
              <a:buNone/>
            </a:pPr>
            <a:r>
              <a:rPr lang="en-IN" dirty="0" smtClean="0"/>
              <a:t>The most appropriate practices for mycotoxin control are :</a:t>
            </a:r>
          </a:p>
          <a:p>
            <a:pPr algn="just"/>
            <a:r>
              <a:rPr lang="en-IN" dirty="0" smtClean="0"/>
              <a:t>Prevention of fungal growth on crops in the field, at harvest of crop, during storage of feedstuffs and processing of feed.</a:t>
            </a:r>
          </a:p>
          <a:p>
            <a:pPr algn="just"/>
            <a:r>
              <a:rPr lang="en-IN" dirty="0" smtClean="0"/>
              <a:t>Time to think is not when production is at its lowest but at the time of purchase of raw materials, storage etc., so that mycotoxin levels can be limited to a minimum.</a:t>
            </a:r>
          </a:p>
          <a:p>
            <a:pPr algn="just"/>
            <a:r>
              <a:rPr lang="en-IN" dirty="0" smtClean="0"/>
              <a:t>Application of appropriate mycotoxin binder along with appropriate nutritional supplementation in order to achieve good productivity and profitability.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http://www.biomin.net/fileadmin/user_upload/Articles/ART_No51/titelbild_800x5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95400" y="548640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b="1" dirty="0" smtClean="0"/>
              <a:t>Thank You</a:t>
            </a:r>
            <a:endParaRPr lang="en-IN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"/>
            <a:ext cx="7772400" cy="563562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Mycotoxins significantly affecting poultry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229730"/>
              </p:ext>
            </p:extLst>
          </p:nvPr>
        </p:nvGraphicFramePr>
        <p:xfrm>
          <a:off x="990600" y="685800"/>
          <a:ext cx="7772400" cy="546410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200563"/>
                <a:gridCol w="4571837"/>
              </a:tblGrid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Mycotoxins</a:t>
                      </a:r>
                      <a:endParaRPr lang="en-IN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Moulds</a:t>
                      </a:r>
                      <a:endParaRPr lang="en-IN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86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Aspergillus toxins</a:t>
                      </a:r>
                      <a:endParaRPr lang="en-IN" sz="18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Aflatoxins B 1, B </a:t>
                      </a:r>
                      <a:r>
                        <a:rPr lang="en-IN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2,G 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 and G 2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Aspergillus flavus </a:t>
                      </a:r>
                      <a:r>
                        <a:rPr lang="en-IN" sz="1800" i="0" dirty="0">
                          <a:solidFill>
                            <a:schemeClr val="tx1"/>
                          </a:solidFill>
                          <a:latin typeface="+mn-lt"/>
                        </a:rPr>
                        <a:t>and</a:t>
                      </a: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 Aspergillus parasiticus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33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Cyclopiazonic acid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Aspergillus flavus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Ochratoxins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Aspergillus ochraceus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Sterigmatocystin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Aspergillus versicolor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Pencillium Toxins</a:t>
                      </a:r>
                      <a:endParaRPr lang="en-IN" sz="18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Ochratoxins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Penicillium viridicatum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41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Citrinin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Pencillium citrinum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Fusarium Toxins</a:t>
                      </a:r>
                      <a:endParaRPr lang="en-IN" sz="18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9992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T-2 Toxin,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Diacetoxyscirpenol (DAS),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Deoxynivalenol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(DON, vomitoxin)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tricinctum,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graminearum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solani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Fumonisins B 1, B 2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moniliforme , Fusarium proliferatum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Moniliformin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Fusarium moniliforme 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Zearalenone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graminearum, Fusarium roseum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10400" y="61722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(IPSACON,2005)</a:t>
            </a:r>
            <a:endParaRPr lang="en-IN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639762"/>
          </a:xfrm>
          <a:solidFill>
            <a:srgbClr val="FFC000"/>
          </a:solidFill>
          <a:effectLst>
            <a:reflection blurRad="6350" stA="52000" endA="300" endPos="35000" dir="5400000" sy="-100000" algn="bl" rotWithShape="0"/>
          </a:effectLst>
        </p:spPr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Economic</a:t>
            </a:r>
            <a:r>
              <a:rPr lang="en-IN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impacts</a:t>
            </a:r>
            <a:endParaRPr lang="en-IN" sz="28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763000" cy="5486400"/>
          </a:xfrm>
        </p:spPr>
        <p:txBody>
          <a:bodyPr>
            <a:noAutofit/>
          </a:bodyPr>
          <a:lstStyle/>
          <a:p>
            <a:pPr algn="just"/>
            <a:r>
              <a:rPr lang="en-IN" sz="2500" dirty="0" smtClean="0"/>
              <a:t>FAO estimated that about 25% of human foods and animal feeds are contaminated with mycotoxins.</a:t>
            </a:r>
          </a:p>
          <a:p>
            <a:pPr algn="r">
              <a:buNone/>
            </a:pPr>
            <a:r>
              <a:rPr lang="en-IN" sz="2000" dirty="0" smtClean="0">
                <a:solidFill>
                  <a:srgbClr val="FF0000"/>
                </a:solidFill>
              </a:rPr>
              <a:t> (Huwig </a:t>
            </a:r>
            <a:r>
              <a:rPr lang="en-IN" sz="2000" i="1" dirty="0" smtClean="0">
                <a:solidFill>
                  <a:srgbClr val="FF0000"/>
                </a:solidFill>
              </a:rPr>
              <a:t>et al., 2001; Yiannikouris and </a:t>
            </a:r>
            <a:r>
              <a:rPr lang="en-IN" sz="2000" dirty="0" smtClean="0">
                <a:solidFill>
                  <a:srgbClr val="FF0000"/>
                </a:solidFill>
              </a:rPr>
              <a:t>Jouany, 2002; Shetty and Jespersen, 2006).</a:t>
            </a:r>
          </a:p>
          <a:p>
            <a:pPr algn="r">
              <a:buNone/>
            </a:pPr>
            <a:endParaRPr lang="en-US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2500" dirty="0" smtClean="0"/>
              <a:t>Mycotoxins adversely affect the health and productivity in animals and poultry.			                          </a:t>
            </a:r>
            <a:r>
              <a:rPr lang="en-IN" sz="2000" dirty="0" smtClean="0"/>
              <a:t> </a:t>
            </a:r>
            <a:r>
              <a:rPr lang="en-IN" sz="2000" dirty="0" smtClean="0">
                <a:solidFill>
                  <a:srgbClr val="FF0000"/>
                </a:solidFill>
              </a:rPr>
              <a:t>(Zain, 2011; Katole </a:t>
            </a:r>
            <a:r>
              <a:rPr lang="en-IN" sz="2000" i="1" dirty="0" smtClean="0">
                <a:solidFill>
                  <a:srgbClr val="FF0000"/>
                </a:solidFill>
              </a:rPr>
              <a:t>et al., 2013).</a:t>
            </a:r>
          </a:p>
          <a:p>
            <a:endParaRPr lang="en-IN" sz="2500" i="1" dirty="0" smtClean="0">
              <a:solidFill>
                <a:srgbClr val="FF0000"/>
              </a:solidFill>
            </a:endParaRPr>
          </a:p>
          <a:p>
            <a:pPr algn="just"/>
            <a:r>
              <a:rPr lang="en-IN" sz="2500" dirty="0" smtClean="0"/>
              <a:t>In India, the economy of poultry industry is heavily affected due to </a:t>
            </a:r>
            <a:r>
              <a:rPr lang="en-IN" sz="2500" dirty="0" err="1" smtClean="0"/>
              <a:t>mycotoxins</a:t>
            </a:r>
            <a:r>
              <a:rPr lang="en-IN" sz="2500" dirty="0" smtClean="0"/>
              <a:t>.</a:t>
            </a:r>
          </a:p>
          <a:p>
            <a:pPr algn="just"/>
            <a:endParaRPr lang="en-IN" sz="2500" dirty="0" smtClean="0"/>
          </a:p>
          <a:p>
            <a:pPr algn="just"/>
            <a:r>
              <a:rPr lang="en-IN" sz="2500" dirty="0" smtClean="0"/>
              <a:t>The losses are due to decrease in growth rate, feed conversion efficacy, carcass yield, carcass quality, </a:t>
            </a:r>
            <a:r>
              <a:rPr lang="en-IN" sz="2500" dirty="0" err="1" smtClean="0"/>
              <a:t>immuno-suppresion</a:t>
            </a:r>
            <a:r>
              <a:rPr lang="en-IN" sz="2500" dirty="0" smtClean="0"/>
              <a:t> and increase carcass condemnation.</a:t>
            </a:r>
          </a:p>
          <a:p>
            <a:pPr lvl="8" algn="just">
              <a:buNone/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(Patil 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., 2013)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543800" cy="639762"/>
          </a:xfrm>
          <a:solidFill>
            <a:srgbClr val="FFC000"/>
          </a:solidFill>
        </p:spPr>
        <p:txBody>
          <a:bodyPr anchor="ctr"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Global mycotoxins contamination profile</a:t>
            </a:r>
            <a:endParaRPr lang="en-IN" sz="28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C:\Users\HP\Desktop\tech paper160528-1-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3001"/>
            <a:ext cx="8763000" cy="4800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5943600" y="6172200"/>
            <a:ext cx="2057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dirty="0" smtClean="0"/>
              <a:t>Sandrine Durox 2016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cs typeface="Times New Roman" pitchFamily="18" charset="0"/>
              </a:rPr>
              <a:t>Prevalence of mycotoxins in different geographic regions </a:t>
            </a:r>
            <a:br>
              <a:rPr lang="en-IN" sz="28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IN" sz="2800" b="1" dirty="0" smtClean="0">
                <a:solidFill>
                  <a:schemeClr val="tx1"/>
                </a:solidFill>
                <a:cs typeface="Times New Roman" pitchFamily="18" charset="0"/>
              </a:rPr>
              <a:t>				</a:t>
            </a:r>
            <a:r>
              <a:rPr lang="en-IN" sz="24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(</a:t>
            </a:r>
            <a:r>
              <a:rPr lang="en-IN" sz="2400" dirty="0" smtClean="0">
                <a:solidFill>
                  <a:schemeClr val="tx1"/>
                </a:solidFill>
                <a:cs typeface="Times New Roman" pitchFamily="18" charset="0"/>
              </a:rPr>
              <a:t>Biomin survey 2014)</a:t>
            </a:r>
            <a:endParaRPr lang="en-IN" sz="28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051" name="Picture 3" descr="C:\Users\HP\Desktop\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90601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53340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IN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           Adverse effects of mycotoxins in poultry</a:t>
            </a:r>
            <a:endParaRPr lang="en-IN" sz="28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C:\Users\HP\Desktop\tech paper160528-1-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798" y="838199"/>
            <a:ext cx="7625925" cy="58674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0" y="6248400"/>
            <a:ext cx="2057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dirty="0" smtClean="0"/>
              <a:t>Sandrine Durox 2016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122" name="Picture 2" descr="C:\Users\HP\Desktop\csm_MycotoxinEffects_Poultry_d2764a30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03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715000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7010400" y="457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Contd...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/>
              <a:t>Adverse effects of different mycotoxins</a:t>
            </a:r>
          </a:p>
          <a:p>
            <a:pPr algn="ctr"/>
            <a:endParaRPr lang="en-IN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553200" y="5867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Source Biomin.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11010</TotalTime>
  <Words>907</Words>
  <Application>Microsoft Office PowerPoint</Application>
  <PresentationFormat>On-screen Show (4:3)</PresentationFormat>
  <Paragraphs>236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Equity</vt:lpstr>
      <vt:lpstr>PowerPoint Presentation</vt:lpstr>
      <vt:lpstr>PowerPoint Presentation</vt:lpstr>
      <vt:lpstr>Introduction</vt:lpstr>
      <vt:lpstr>Mycotoxins significantly affecting poultry</vt:lpstr>
      <vt:lpstr>Economic impacts</vt:lpstr>
      <vt:lpstr>Global mycotoxins contamination profile</vt:lpstr>
      <vt:lpstr>Prevalence of mycotoxins in different geographic regions                                   (Biomin survey 2014)</vt:lpstr>
      <vt:lpstr>            Adverse effects of mycotoxins in poultry</vt:lpstr>
      <vt:lpstr>PowerPoint Presentation</vt:lpstr>
      <vt:lpstr>PowerPoint Presentation</vt:lpstr>
      <vt:lpstr>PowerPoint Presentation</vt:lpstr>
      <vt:lpstr>Management</vt:lpstr>
      <vt:lpstr>PowerPoint Presentation</vt:lpstr>
      <vt:lpstr>Managemental approach contd..</vt:lpstr>
      <vt:lpstr>PowerPoint Presentation</vt:lpstr>
      <vt:lpstr>Control strategies for mycotoxins or mycotoxicosis </vt:lpstr>
      <vt:lpstr> Preventive measures</vt:lpstr>
      <vt:lpstr>PowerPoint Presentation</vt:lpstr>
      <vt:lpstr>Mycotoxin decontamination methods</vt:lpstr>
      <vt:lpstr>Physical methods contd..</vt:lpstr>
      <vt:lpstr>Physical methods contd..</vt:lpstr>
      <vt:lpstr>Chemical detoxification </vt:lpstr>
      <vt:lpstr>Biological Inactivation</vt:lpstr>
      <vt:lpstr>Biological Inactivation contd...</vt:lpstr>
      <vt:lpstr>Binders</vt:lpstr>
      <vt:lpstr>Microbiological binding agents </vt:lpstr>
      <vt:lpstr>PowerPoint Presentation</vt:lpstr>
      <vt:lpstr>Antioxidant substances and food components  and  additives </vt:lpstr>
      <vt:lpstr>Research works done in CARI</vt:lpstr>
      <vt:lpstr>Cont..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Metagenomic analysis of gut microbiome of Red Jungle Fowl for identification, characterization and evaluation of Lactobacillus sp. as Probiotic Candidate</dc:title>
  <dc:creator>m</dc:creator>
  <cp:lastModifiedBy>Dr. Biswas</cp:lastModifiedBy>
  <cp:revision>613</cp:revision>
  <dcterms:created xsi:type="dcterms:W3CDTF">2017-03-30T14:43:16Z</dcterms:created>
  <dcterms:modified xsi:type="dcterms:W3CDTF">2017-05-29T06:04:33Z</dcterms:modified>
</cp:coreProperties>
</file>