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3"/>
  </p:notesMasterIdLst>
  <p:sldIdLst>
    <p:sldId id="329" r:id="rId2"/>
    <p:sldId id="305" r:id="rId3"/>
    <p:sldId id="303" r:id="rId4"/>
    <p:sldId id="307" r:id="rId5"/>
    <p:sldId id="308" r:id="rId6"/>
    <p:sldId id="311" r:id="rId7"/>
    <p:sldId id="312" r:id="rId8"/>
    <p:sldId id="314" r:id="rId9"/>
    <p:sldId id="315" r:id="rId10"/>
    <p:sldId id="330" r:id="rId11"/>
    <p:sldId id="333" r:id="rId12"/>
    <p:sldId id="324" r:id="rId13"/>
    <p:sldId id="347" r:id="rId14"/>
    <p:sldId id="341" r:id="rId15"/>
    <p:sldId id="345" r:id="rId16"/>
    <p:sldId id="325" r:id="rId17"/>
    <p:sldId id="343" r:id="rId18"/>
    <p:sldId id="326" r:id="rId19"/>
    <p:sldId id="327" r:id="rId20"/>
    <p:sldId id="344" r:id="rId21"/>
    <p:sldId id="346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88" autoAdjust="0"/>
    <p:restoredTop sz="94574" autoAdjust="0"/>
  </p:normalViewPr>
  <p:slideViewPr>
    <p:cSldViewPr>
      <p:cViewPr varScale="1">
        <p:scale>
          <a:sx n="54" d="100"/>
          <a:sy n="54" d="100"/>
        </p:scale>
        <p:origin x="-165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25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E95499B-7B30-4053-ADE0-EE595DCC71AF}" type="datetimeFigureOut">
              <a:rPr lang="en-US"/>
              <a:pPr>
                <a:defRPr/>
              </a:pPr>
              <a:t>8/28/2013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24F9889-644E-401F-8ABD-53183F33F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615781-1693-4655-BED4-8CB29DB8ED80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097531-1148-4480-B596-F4B19BB7CD34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651FDC-FF7C-4A7C-BC01-FB9E5FC733F0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E8CABD-D6BE-4FD6-8E81-897EE7DFFC68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DAD50-567B-4BF1-9B1F-A78A6D4C85BE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948514-ACC1-4BF2-9DE7-29FF80FA4713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63C81F-7492-4EFA-A59A-683DDCB1C903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62A91DD-9A69-4D66-A42B-BA8F74C55E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8C4B9-DF04-4825-BFD7-0745909E5D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F8BA15AB-21BA-4D1B-87C4-0D9658695F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F5BB52EF-FE27-4FA4-990D-B15EA33A22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DF36BE1-DB0D-4A90-B036-EA04106F66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5FED6B-B4C7-443F-B40F-CF2186FE97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D884624-A884-4AFB-AB53-86910FE51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6174CDED-C0F3-440C-84F4-B4D30B5E81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8F2C326-089C-4180-8D8F-0BE80A6D3B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505313-3A0B-493C-9E4C-5D67E76362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86FC1904-A761-4E84-9BB6-42DB2A3639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600F429-0FAD-4D69-B5B6-543177C0E7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fj/imgres?imgurl=http://textbookofbacteriology.net/Salmonella.XLD.jpeg&amp;imgrefurl=http://textbookofbacteriology.net/salmonella.html&amp;start=6&amp;h=617&amp;w=616&amp;sz=92&amp;tbnid=ZLb6YPVsOS5RlM:&amp;tbnh=136&amp;tbnw=136&amp;hl=en&amp;prev=/images?q=salmonella&amp;gbv=1&amp;svnum=10&amp;hl=en&amp;ie=UTF-8&amp;oe=ISO-8859-1&amp;sa=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Salmonella</a:t>
            </a:r>
          </a:p>
        </p:txBody>
      </p:sp>
      <p:sp>
        <p:nvSpPr>
          <p:cNvPr id="2051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457200" y="1905000"/>
            <a:ext cx="8229600" cy="45259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 poisoning; Enteric fever and Gastroenteritis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Laboratory diagnosis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Specimens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Blood, urine &amp; feces for culture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Blood – detected in 75-90% of the patients in the first 10 days of infection, and 30% of the patients in the 3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week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Faeces – can be isolated from 40-50% of patients in the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week of infection &amp; from about 80% of patients in the 3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week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Urine – isolated from about 20% of patients after the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week of infection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Laboratory Diagnosis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Enrichment and selective media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faeces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Selenite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broth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Differential media is XLD and SSA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XLD-pink colonies with black centers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SSA- black colonies with silver metallic sheen.</a:t>
            </a:r>
          </a:p>
        </p:txBody>
      </p:sp>
      <p:sp>
        <p:nvSpPr>
          <p:cNvPr id="2" name="AutoShape 2" descr="https://encrypted-tbn2.gstatic.com/images?q=tbn:ANd9GcR7x6Df6mJnvWz3OicO87grwj-A9rxKuV2LS11boMcCQpUxPrYHg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5" descr="Salmonella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1960" y="3672590"/>
            <a:ext cx="4343400" cy="302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3657600"/>
            <a:ext cx="4495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latin typeface="Times New Roman" pitchFamily="18" charset="0"/>
                <a:cs typeface="Times New Roman" pitchFamily="18" charset="0"/>
              </a:rPr>
              <a:t>Laboratory Diagnosis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Biochemical tests and serological tests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Some other bacteria, e.g.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Citrobacter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may have similar serological profiles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Commercial kits commonly used, e.g. API20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O, H serum analysis kits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Typing done for epidemiological purposes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To find source of outbreak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Widal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Test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&amp; H antibodies in the patients serum and comes in handy when culturing facilities are not available.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 l="10001" t="28000" r="45625" b="13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  <a:cs typeface="Times New Roman" pitchFamily="18" charset="0"/>
              </a:rPr>
              <a:t>Treatment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Gastroenteritis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Replace fluid loss by oral and intravenous routes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Antibiotics are not recommended for uncomplicated gastroenteritis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do not shorten illness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prolong excretion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Antibiotic therapy reserved for the septicaemia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Typhoid fever and enteric fevers should be treated with antibiotics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Usually ciprofloxacin; however, the concern issue is resistance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 t="25000" r="23125" b="70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  <a:cs typeface="Times New Roman" pitchFamily="18" charset="0"/>
              </a:rPr>
              <a:t>Prevention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Public awareness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Remove source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free chicks/livestock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Interrupt transmission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Good food hygiene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Cook food properly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Keep raw and cooked foods apart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Public Health: clean water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Strengthen host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Vaccination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i="1" smtClean="0"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en-GB" smtClean="0">
                <a:latin typeface="Times New Roman" pitchFamily="18" charset="0"/>
                <a:cs typeface="Times New Roman" pitchFamily="18" charset="0"/>
              </a:rPr>
              <a:t> vaccines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Vaccination of travellers against typhoid recommended, but does not remove need for good hygiene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Three licensed vaccines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Traditional heat-killed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reactogenic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Vi subunit vaccine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live oral vaccine,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typhi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Ty21A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No vaccines for gastroenteritis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latin typeface="Times New Roman" pitchFamily="18" charset="0"/>
                <a:cs typeface="Times New Roman" pitchFamily="18" charset="0"/>
              </a:rPr>
              <a:t>Bacteriology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Salmonella 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enterica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one species, ~2000 serotype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enterica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serotype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typhimurium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typhimurium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Rod-shaped, non-spore-forming Gram-negative bacterium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Belongs to the family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Enterobacteriaceae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close relative of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E. coli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Motile by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peritrichous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flagella (H antigen).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Non motile exceptions: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gallinarum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pullorum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 l="10001" t="27000" r="41875" b="22000"/>
          <a:stretch>
            <a:fillRect/>
          </a:stretch>
        </p:blipFill>
        <p:spPr bwMode="auto">
          <a:xfrm>
            <a:off x="0" y="-2998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>
              <a:buNone/>
            </a:pPr>
            <a:r>
              <a:rPr lang="en-US" dirty="0" smtClean="0"/>
              <a:t>Thanks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Salmonella infections in humans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Enteric fever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Typhoid and paratyphoid fevers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typhimurium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, 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paratyphimurium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Systemic infection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Infects only humans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Gastroenteritis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Non-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typhi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serotypes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Zoonosis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: predominantly food-borne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Can be complicated by septicaemia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more common with some serotypes, e.g.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dublin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(15% mortality rate when septicaemia in the elderly)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Epidemiology of Enteric fever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Person-to-person spread </a:t>
            </a:r>
          </a:p>
          <a:p>
            <a:pPr lvl="1"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No animal reservoir</a:t>
            </a:r>
          </a:p>
          <a:p>
            <a:pPr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Contamination with human faeces </a:t>
            </a:r>
          </a:p>
          <a:p>
            <a:pPr lvl="1"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Usual vehicle is contaminated water – major source </a:t>
            </a:r>
          </a:p>
          <a:p>
            <a:pPr lvl="1"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Occasionally, contaminated food (usually handled by an individual who harbours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typhimurium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Epidemiology of Non-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typhoidal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serotypes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Zoonosis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with enormous animal reservoir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Common animal reservoirs are chickens, turkeys, pigs, and cows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Contaminated food is major vehicle, usually: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Meat, raw eggs, milk &amp; dairy products</a:t>
            </a:r>
          </a:p>
          <a:p>
            <a:pPr lvl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Can follow direct contact with infected animals </a:t>
            </a:r>
          </a:p>
          <a:p>
            <a:pPr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i="1" smtClean="0"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en-GB" b="1" smtClean="0">
                <a:latin typeface="Times New Roman" pitchFamily="18" charset="0"/>
                <a:cs typeface="Times New Roman" pitchFamily="18" charset="0"/>
              </a:rPr>
              <a:t> in eggs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905000"/>
            <a:ext cx="7772400" cy="3733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Various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serotypes have been isolated from the outside of egg shells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GB" i="1" dirty="0" err="1" smtClean="0">
                <a:latin typeface="Times New Roman" pitchFamily="18" charset="0"/>
                <a:cs typeface="Times New Roman" pitchFamily="18" charset="0"/>
              </a:rPr>
              <a:t>enteritidis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present inside the egg, in the yolk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Vertical transmission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Deposition of the organism in the yolk by an infected layer hen prior to shell deposition.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latin typeface="Times New Roman" pitchFamily="18" charset="0"/>
                <a:cs typeface="Times New Roman" pitchFamily="18" charset="0"/>
              </a:rPr>
              <a:t>Infectious dose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Typically about 1,000,000 bacteria </a:t>
            </a:r>
          </a:p>
          <a:p>
            <a:pPr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Much lower if the stomach pH is raised</a:t>
            </a:r>
          </a:p>
          <a:p>
            <a:pPr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Much lower if the vehicle for infection is chocolate</a:t>
            </a:r>
          </a:p>
          <a:p>
            <a:pPr lvl="1"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Protects the bacteria in their passage through the stomach </a:t>
            </a:r>
          </a:p>
          <a:p>
            <a:pPr lvl="1" eaLnBrk="1" hangingPunct="1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An infectious dose of about 100 bacteria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Clinical Features; Enteric Fever 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Incubation period 10 to 14 days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Septicaemic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illness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Myalgia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and headache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Fever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Spleenomegaly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Leukopenia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Abdominal pain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Rose spots (macular rash on abdomen)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10% fatal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Sequelae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secondary result )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: intestinal haemorrhage and perforation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Clinical features; Gastroenteritis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Incubation period depends on dose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Symptoms usually begin within 6 to 48 hours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Nausea and Vomiting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Diarrhoea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Abdominal pain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Myalgia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and headache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Fever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Duration varies, usually 2 to 7 days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Seldom fatal, except in elderly or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immunocompromised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667</Words>
  <Application>Microsoft PowerPoint</Application>
  <PresentationFormat>On-screen Show (4:3)</PresentationFormat>
  <Paragraphs>129</Paragraphs>
  <Slides>21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Civic</vt:lpstr>
      <vt:lpstr>Salmonella</vt:lpstr>
      <vt:lpstr>Bacteriology</vt:lpstr>
      <vt:lpstr> Salmonella infections in humans</vt:lpstr>
      <vt:lpstr>Epidemiology of Enteric fever </vt:lpstr>
      <vt:lpstr>Epidemiology of Non-typhoidal serotypes</vt:lpstr>
      <vt:lpstr>Salmonella in eggs</vt:lpstr>
      <vt:lpstr>Infectious dose </vt:lpstr>
      <vt:lpstr>Clinical Features; Enteric Fever </vt:lpstr>
      <vt:lpstr>Clinical features; Gastroenteritis</vt:lpstr>
      <vt:lpstr>Laboratory diagnosis</vt:lpstr>
      <vt:lpstr>Laboratory Diagnosis</vt:lpstr>
      <vt:lpstr>Laboratory Diagnosis</vt:lpstr>
      <vt:lpstr>Slide 13</vt:lpstr>
      <vt:lpstr>Widal Test</vt:lpstr>
      <vt:lpstr>Slide 15</vt:lpstr>
      <vt:lpstr>Treatment</vt:lpstr>
      <vt:lpstr>Slide 17</vt:lpstr>
      <vt:lpstr>Prevention</vt:lpstr>
      <vt:lpstr>Salmonella vaccines</vt:lpstr>
      <vt:lpstr>Slide 20</vt:lpstr>
      <vt:lpstr>Slide 21</vt:lpstr>
    </vt:vector>
  </TitlesOfParts>
  <Company>FSM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Genus: SALMONELLA</dc:title>
  <dc:creator>m.mainaqelelevu</dc:creator>
  <cp:lastModifiedBy>Dr. Zubair</cp:lastModifiedBy>
  <cp:revision>33</cp:revision>
  <dcterms:created xsi:type="dcterms:W3CDTF">2007-04-24T02:37:47Z</dcterms:created>
  <dcterms:modified xsi:type="dcterms:W3CDTF">2013-08-28T05:01:05Z</dcterms:modified>
</cp:coreProperties>
</file>